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0"/>
  </p:notesMasterIdLst>
  <p:sldIdLst>
    <p:sldId id="256" r:id="rId2"/>
    <p:sldId id="277" r:id="rId3"/>
    <p:sldId id="257" r:id="rId4"/>
    <p:sldId id="258" r:id="rId5"/>
    <p:sldId id="270" r:id="rId6"/>
    <p:sldId id="271" r:id="rId7"/>
    <p:sldId id="261" r:id="rId8"/>
    <p:sldId id="262" r:id="rId9"/>
    <p:sldId id="275" r:id="rId10"/>
    <p:sldId id="276" r:id="rId11"/>
    <p:sldId id="272" r:id="rId12"/>
    <p:sldId id="273" r:id="rId13"/>
    <p:sldId id="263" r:id="rId14"/>
    <p:sldId id="264" r:id="rId15"/>
    <p:sldId id="269" r:id="rId16"/>
    <p:sldId id="266" r:id="rId17"/>
    <p:sldId id="267" r:id="rId18"/>
    <p:sldId id="268" r:id="rId19"/>
  </p:sldIdLst>
  <p:sldSz cx="9144000" cy="5143500" type="screen16x9"/>
  <p:notesSz cx="5143500" cy="9144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643" autoAdjust="0"/>
    <p:restoredTop sz="94610"/>
  </p:normalViewPr>
  <p:slideViewPr>
    <p:cSldViewPr snapToGrid="0" snapToObjects="1">
      <p:cViewPr varScale="1">
        <p:scale>
          <a:sx n="76" d="100"/>
          <a:sy n="76" d="100"/>
        </p:scale>
        <p:origin x="114" y="103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6558397"/>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ko-KR" altLang="en-US"/>
          </a:p>
        </p:txBody>
      </p:sp>
      <p:sp>
        <p:nvSpPr>
          <p:cNvPr id="3" name="Notes Placeholder 2"/>
          <p:cNvSpPr>
            <a:spLocks noGrp="1"/>
          </p:cNvSpPr>
          <p:nvPr>
            <p:ph type="body" idx="1"/>
          </p:nvPr>
        </p:nvSpPr>
        <p:spPr/>
        <p:txBody>
          <a:bodyPr/>
          <a:lstStyle/>
          <a:p>
            <a:r>
              <a:rPr lang="en-US" dirty="0"/>
              <a:t>안녕하십니까. 오늘 저는 IoT 스마트 주차장 시스템, 즉 지능형 관리 솔루션에 대해 발표하겠습니다. 이 프로젝트는 임베디드 시스템 기술을 활용하여 주차 관리의 비효율성을 근본적으로 해결하고자 합니다. 저희는 아두이노, STM32, 라즈베리파이와 같은 핵심 기술을 통합하여 효율성과 투명성을 극대화하는 데 중점을 두었습니다. 이 시스템은 주차 경험을 혁신하고 운영 비용을 절감하는 데 기여할 것입니다. 다음으로, 오늘 발표의 목차를 살펴보겠습니다.</a:t>
            </a:r>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B8EB9F-1432-F0F0-C765-2FF19AB28C9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54C82AF-FC68-74E9-6D30-A83230275E55}"/>
              </a:ext>
            </a:extLst>
          </p:cNvPr>
          <p:cNvSpPr>
            <a:spLocks noGrp="1" noRot="1" noChangeAspect="1"/>
          </p:cNvSpPr>
          <p:nvPr>
            <p:ph type="sldImg"/>
          </p:nvPr>
        </p:nvSpPr>
        <p:spPr/>
        <p:txBody>
          <a:bodyPr/>
          <a:lstStyle/>
          <a:p>
            <a:endParaRPr lang="ko-KR" altLang="en-US"/>
          </a:p>
        </p:txBody>
      </p:sp>
      <p:sp>
        <p:nvSpPr>
          <p:cNvPr id="3" name="Notes Placeholder 2">
            <a:extLst>
              <a:ext uri="{FF2B5EF4-FFF2-40B4-BE49-F238E27FC236}">
                <a16:creationId xmlns:a16="http://schemas.microsoft.com/office/drawing/2014/main" id="{9CED7260-EF25-27E8-F1D8-3A31CD7F6F70}"/>
              </a:ext>
            </a:extLst>
          </p:cNvPr>
          <p:cNvSpPr>
            <a:spLocks noGrp="1"/>
          </p:cNvSpPr>
          <p:nvPr>
            <p:ph type="body" idx="1"/>
          </p:nvPr>
        </p:nvSpPr>
        <p:spPr/>
        <p:txBody>
          <a:bodyPr/>
          <a:lstStyle/>
          <a:p>
            <a:r>
              <a:rPr lang="en-US" dirty="0"/>
              <a:t>이제 시스템의 핵심인 센서들이 어떻게 작동하는지 살펴보겠습니다. 적외선 센서는 주차 공간의 점유 여부를 실시간으로 감지해 아두이노를 통해 서버로 전송합니다. 초음파 센서는 입구에서 차량 접근을 감지해 STM32가 차단기를 제어하도록 하죠. 그리고 RFID는 차량을 개별적으로 식별해 정확한 요금 정산을 가능하게 합니다. 마지막으로 LCD는 사용자에게 필요한 정보를 투명하게 제공합니다. 이러한 센서들의 유기적인 결합이 바로 스마트 주차 시스템의 핵심입니다. 다음 슬라이드에서는 이 모든 기능이 실제로 어떻게 작동하는지 시연 영상을 통해 보여드리겠습니다.</a:t>
            </a:r>
          </a:p>
        </p:txBody>
      </p:sp>
      <p:sp>
        <p:nvSpPr>
          <p:cNvPr id="4" name="Slide Number Placeholder 3">
            <a:extLst>
              <a:ext uri="{FF2B5EF4-FFF2-40B4-BE49-F238E27FC236}">
                <a16:creationId xmlns:a16="http://schemas.microsoft.com/office/drawing/2014/main" id="{B9C5B513-D082-13D4-52A6-192E7CDB73E8}"/>
              </a:ext>
            </a:extLst>
          </p:cNvPr>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36812108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212172-97A2-BCEA-D3B0-C3C14290835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5BB8485-B07D-E859-4F89-DCBDDDDA0D6C}"/>
              </a:ext>
            </a:extLst>
          </p:cNvPr>
          <p:cNvSpPr>
            <a:spLocks noGrp="1" noRot="1" noChangeAspect="1"/>
          </p:cNvSpPr>
          <p:nvPr>
            <p:ph type="sldImg"/>
          </p:nvPr>
        </p:nvSpPr>
        <p:spPr/>
        <p:txBody>
          <a:bodyPr/>
          <a:lstStyle/>
          <a:p>
            <a:endParaRPr lang="ko-KR" altLang="en-US"/>
          </a:p>
        </p:txBody>
      </p:sp>
      <p:sp>
        <p:nvSpPr>
          <p:cNvPr id="3" name="Notes Placeholder 2">
            <a:extLst>
              <a:ext uri="{FF2B5EF4-FFF2-40B4-BE49-F238E27FC236}">
                <a16:creationId xmlns:a16="http://schemas.microsoft.com/office/drawing/2014/main" id="{2E58127E-3091-F8E0-79BB-CED5BCA98768}"/>
              </a:ext>
            </a:extLst>
          </p:cNvPr>
          <p:cNvSpPr>
            <a:spLocks noGrp="1"/>
          </p:cNvSpPr>
          <p:nvPr>
            <p:ph type="body" idx="1"/>
          </p:nvPr>
        </p:nvSpPr>
        <p:spPr/>
        <p:txBody>
          <a:bodyPr/>
          <a:lstStyle/>
          <a:p>
            <a:r>
              <a:rPr lang="en-US" dirty="0"/>
              <a:t>이제 시스템의 핵심인 센서들이 어떻게 작동하는지 살펴보겠습니다. 적외선 센서는 주차 공간의 점유 여부를 실시간으로 감지해 아두이노를 통해 서버로 전송합니다. 초음파 센서는 입구에서 차량 접근을 감지해 STM32가 차단기를 제어하도록 하죠. 그리고 RFID는 차량을 개별적으로 식별해 정확한 요금 정산을 가능하게 합니다. 마지막으로 LCD는 사용자에게 필요한 정보를 투명하게 제공합니다. 이러한 센서들의 유기적인 결합이 바로 스마트 주차 시스템의 핵심입니다. 다음 슬라이드에서는 이 모든 기능이 실제로 어떻게 작동하는지 시연 영상을 통해 보여드리겠습니다.</a:t>
            </a:r>
          </a:p>
        </p:txBody>
      </p:sp>
      <p:sp>
        <p:nvSpPr>
          <p:cNvPr id="4" name="Slide Number Placeholder 3">
            <a:extLst>
              <a:ext uri="{FF2B5EF4-FFF2-40B4-BE49-F238E27FC236}">
                <a16:creationId xmlns:a16="http://schemas.microsoft.com/office/drawing/2014/main" id="{7BEC4C05-3CB3-C99D-C908-5A82F0BCDED4}"/>
              </a:ext>
            </a:extLst>
          </p:cNvPr>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27397400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886903-178D-066A-9F2B-D91A5C79135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1A5FDE3-44D4-B150-F45C-023504032ADC}"/>
              </a:ext>
            </a:extLst>
          </p:cNvPr>
          <p:cNvSpPr>
            <a:spLocks noGrp="1" noRot="1" noChangeAspect="1"/>
          </p:cNvSpPr>
          <p:nvPr>
            <p:ph type="sldImg"/>
          </p:nvPr>
        </p:nvSpPr>
        <p:spPr/>
        <p:txBody>
          <a:bodyPr/>
          <a:lstStyle/>
          <a:p>
            <a:endParaRPr lang="ko-KR" altLang="en-US"/>
          </a:p>
        </p:txBody>
      </p:sp>
      <p:sp>
        <p:nvSpPr>
          <p:cNvPr id="3" name="Notes Placeholder 2">
            <a:extLst>
              <a:ext uri="{FF2B5EF4-FFF2-40B4-BE49-F238E27FC236}">
                <a16:creationId xmlns:a16="http://schemas.microsoft.com/office/drawing/2014/main" id="{D762A487-9692-AEEF-ABE5-ECCCBA95CA3D}"/>
              </a:ext>
            </a:extLst>
          </p:cNvPr>
          <p:cNvSpPr>
            <a:spLocks noGrp="1"/>
          </p:cNvSpPr>
          <p:nvPr>
            <p:ph type="body" idx="1"/>
          </p:nvPr>
        </p:nvSpPr>
        <p:spPr/>
        <p:txBody>
          <a:bodyPr/>
          <a:lstStyle/>
          <a:p>
            <a:r>
              <a:rPr lang="en-US" dirty="0"/>
              <a:t>이제 시스템의 핵심인 센서들이 어떻게 작동하는지 살펴보겠습니다. 적외선 센서는 주차 공간의 점유 여부를 실시간으로 감지해 아두이노를 통해 서버로 전송합니다. 초음파 센서는 입구에서 차량 접근을 감지해 STM32가 차단기를 제어하도록 하죠. 그리고 RFID는 차량을 개별적으로 식별해 정확한 요금 정산을 가능하게 합니다. 마지막으로 LCD는 사용자에게 필요한 정보를 투명하게 제공합니다. 이러한 센서들의 유기적인 결합이 바로 스마트 주차 시스템의 핵심입니다. 다음 슬라이드에서는 이 모든 기능이 실제로 어떻게 작동하는지 시연 영상을 통해 보여드리겠습니다.</a:t>
            </a:r>
          </a:p>
        </p:txBody>
      </p:sp>
      <p:sp>
        <p:nvSpPr>
          <p:cNvPr id="4" name="Slide Number Placeholder 3">
            <a:extLst>
              <a:ext uri="{FF2B5EF4-FFF2-40B4-BE49-F238E27FC236}">
                <a16:creationId xmlns:a16="http://schemas.microsoft.com/office/drawing/2014/main" id="{BF618BCA-A69A-4070-5BC0-909CD735318F}"/>
              </a:ext>
            </a:extLst>
          </p:cNvPr>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6451364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ko-KR" altLang="en-US"/>
          </a:p>
        </p:txBody>
      </p:sp>
      <p:sp>
        <p:nvSpPr>
          <p:cNvPr id="3" name="Notes Placeholder 2"/>
          <p:cNvSpPr>
            <a:spLocks noGrp="1"/>
          </p:cNvSpPr>
          <p:nvPr>
            <p:ph type="body" idx="1"/>
          </p:nvPr>
        </p:nvSpPr>
        <p:spPr/>
        <p:txBody>
          <a:bodyPr/>
          <a:lstStyle/>
          <a:p>
            <a:r>
              <a:rPr lang="en-US" dirty="0"/>
              <a:t>지금까지 설명드린 시스템의 구성과 작동 원리가 실제 환경에서 어떻게 구현되는지 시연 영상을 통해 확인하시겠습니다. 영상에서는 차량이 주차장에 진입하고, 주차 공간을 찾아 주차하며, 최종적으로 출차하는 전 과정이 담겨 있습니다. 특히, 실시간 주차 공간 상태 표시, 자동 차단기 제어, 그리고 요금 정보 표시가 원활하게 이루어지는 모습을 보실 수 있습니다. 이 시연을 통해 저희 시스템의 안정성과 사용자 편의성을 직접 경험하실 수 있을 겁니다. 다음으로는 시스템 고도화 과정에서 겪었던 트러블슈팅 사례를 공유하겠습니다.</a:t>
            </a:r>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ko-KR" altLang="en-US"/>
          </a:p>
        </p:txBody>
      </p:sp>
      <p:sp>
        <p:nvSpPr>
          <p:cNvPr id="3" name="Notes Placeholder 2"/>
          <p:cNvSpPr>
            <a:spLocks noGrp="1"/>
          </p:cNvSpPr>
          <p:nvPr>
            <p:ph type="body" idx="1"/>
          </p:nvPr>
        </p:nvSpPr>
        <p:spPr/>
        <p:txBody>
          <a:bodyPr/>
          <a:lstStyle/>
          <a:p>
            <a:r>
              <a:rPr lang="en-US" dirty="0"/>
              <a:t>저희 시스템은 초기 단순 점유 감지 방식에서 시작했지만, 사용자 피드백을 통해 RFID 기반의 개별 식별 시스템으로 고도화되었습니다. 초기에는 차량 식별이 불가능해 요금 정산과 보안 관리에 한계가 있었죠. 하지만 RFID 도입으로 차량별 고유 ID를 부여하고 입출차 시간을 정확히 기록함으로써, 정밀한 요금 정산과 보안 강화라는 두 마리 토끼를 잡을 수 있었습니다. 이는 단순한 오류 수정이 아닌, 사용자 경험을 바탕으로 시스템의 가치를 확장한 중요한 과정이었습니다. 다음 슬라이드에서는 개발 과정에서 겪었던 어려움에 대해 말씀드리겠습니다.</a:t>
            </a:r>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965723-B4AE-E9DA-6254-A936D4E6049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31A861E-A09B-4D01-3259-5CB79462536A}"/>
              </a:ext>
            </a:extLst>
          </p:cNvPr>
          <p:cNvSpPr>
            <a:spLocks noGrp="1" noRot="1" noChangeAspect="1"/>
          </p:cNvSpPr>
          <p:nvPr>
            <p:ph type="sldImg"/>
          </p:nvPr>
        </p:nvSpPr>
        <p:spPr/>
        <p:txBody>
          <a:bodyPr/>
          <a:lstStyle/>
          <a:p>
            <a:endParaRPr lang="ko-KR" altLang="en-US"/>
          </a:p>
        </p:txBody>
      </p:sp>
      <p:sp>
        <p:nvSpPr>
          <p:cNvPr id="3" name="Notes Placeholder 2">
            <a:extLst>
              <a:ext uri="{FF2B5EF4-FFF2-40B4-BE49-F238E27FC236}">
                <a16:creationId xmlns:a16="http://schemas.microsoft.com/office/drawing/2014/main" id="{577339CB-34EF-376E-2B7A-8578C2E82D0E}"/>
              </a:ext>
            </a:extLst>
          </p:cNvPr>
          <p:cNvSpPr>
            <a:spLocks noGrp="1"/>
          </p:cNvSpPr>
          <p:nvPr>
            <p:ph type="body" idx="1"/>
          </p:nvPr>
        </p:nvSpPr>
        <p:spPr/>
        <p:txBody>
          <a:bodyPr/>
          <a:lstStyle/>
          <a:p>
            <a:r>
              <a:rPr lang="en-US" dirty="0"/>
              <a:t>저희 시스템은 초기 단순 점유 감지 방식에서 시작했지만, 사용자 피드백을 통해 RFID 기반의 개별 식별 시스템으로 고도화되었습니다. 초기에는 차량 식별이 불가능해 요금 정산과 보안 관리에 한계가 있었죠. 하지만 RFID 도입으로 차량별 고유 ID를 부여하고 입출차 시간을 정확히 기록함으로써, 정밀한 요금 정산과 보안 강화라는 두 마리 토끼를 잡을 수 있었습니다. 이는 단순한 오류 수정이 아닌, 사용자 경험을 바탕으로 시스템의 가치를 확장한 중요한 과정이었습니다. 다음 슬라이드에서는 개발 과정에서 겪었던 어려움에 대해 말씀드리겠습니다.</a:t>
            </a:r>
          </a:p>
        </p:txBody>
      </p:sp>
      <p:sp>
        <p:nvSpPr>
          <p:cNvPr id="4" name="Slide Number Placeholder 3">
            <a:extLst>
              <a:ext uri="{FF2B5EF4-FFF2-40B4-BE49-F238E27FC236}">
                <a16:creationId xmlns:a16="http://schemas.microsoft.com/office/drawing/2014/main" id="{4DBA061C-70D1-E354-14FB-E82567506D52}"/>
              </a:ext>
            </a:extLst>
          </p:cNvPr>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38830708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ko-KR" altLang="en-US"/>
          </a:p>
        </p:txBody>
      </p:sp>
      <p:sp>
        <p:nvSpPr>
          <p:cNvPr id="3" name="Notes Placeholder 2"/>
          <p:cNvSpPr>
            <a:spLocks noGrp="1"/>
          </p:cNvSpPr>
          <p:nvPr>
            <p:ph type="body" idx="1"/>
          </p:nvPr>
        </p:nvSpPr>
        <p:spPr/>
        <p:txBody>
          <a:bodyPr/>
          <a:lstStyle/>
          <a:p>
            <a:r>
              <a:rPr lang="en-US" dirty="0"/>
              <a:t>저희는 단순한 주차 관리 시스템을 넘어, 미래 지향적인 스마트 주차 솔루션을 제시하고자 합니다. 첫째, AI 기반 공석 예측 시스템을 도입할 것입니다. 현재의 주차 로그 데이터를 머신러닝 모델로 분석하여, 언제쯤 주차 공간이 생길지 예측하는 것이죠. 이는 운전자에게 예측 가능한 주차 경험을 제공할 것입니다. 둘째, 통합 관리 대시보드를 확장하여 엔터프라이즈급 관제 솔루션으로 발전시킬 계획입니다. 실시간 매출 분석, 이용 패턴 시각화, 장비 상태 모니터링을 통해 관리자의 운영 효율성을 극대화할 것입니다. 저희가 축적한 데이터는 단순한 기록이 아니라, AI 분석 모델의 학습 데이터가 되어 '예측 가능한 스마트 시티'의 초석을 마련할 것입니다. 다음으로는 저희 연구의 근거가 된 참고문헌들을 소개하겠습니다.</a:t>
            </a:r>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ko-KR" altLang="en-US"/>
          </a:p>
        </p:txBody>
      </p:sp>
      <p:sp>
        <p:nvSpPr>
          <p:cNvPr id="3" name="Notes Placeholder 2"/>
          <p:cNvSpPr>
            <a:spLocks noGrp="1"/>
          </p:cNvSpPr>
          <p:nvPr>
            <p:ph type="body" idx="1"/>
          </p:nvPr>
        </p:nvSpPr>
        <p:spPr/>
        <p:txBody>
          <a:bodyPr/>
          <a:lstStyle/>
          <a:p>
            <a:r>
              <a:rPr lang="en-US" dirty="0"/>
              <a:t>저희 연구는 신뢰할 수 있는 다양한 학술 및 산업 자료를 기반으로 진행되었습니다. 특히 도널드 숍 교수의 'The High Cost of Free Parking'에서 언급된 30%의 비효율 이론은 저희 프로젝트의 중요한 동기가 되었습니다. 또한, INRIX Research의 보고서는 주차 문제의 심각성을 다시 한번 일깨워주었죠. Matrix Comsec의 백서와 SFMTA의 SFPark 프로젝트 평가 보고서는 스마트 주차 시스템의 실제적인 이점과 구현 가능성을 보여주었습니다. 이 모든 문헌들은 저희 시스템이 단순한 기술 구현을 넘어, 실제 사회적, 경제적 가치를 창출할 수 있음을 뒷받침합니다. 저희는 이러한 연구들을 통해 얻은 통찰력을 바탕으로, 더욱 혁신적인 스마트 주차 솔루션을 개발해 나갈 것입니다.</a:t>
            </a:r>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ko-KR" altLang="en-US"/>
          </a:p>
        </p:txBody>
      </p:sp>
      <p:sp>
        <p:nvSpPr>
          <p:cNvPr id="3" name="Notes Placeholder 2"/>
          <p:cNvSpPr>
            <a:spLocks noGrp="1"/>
          </p:cNvSpPr>
          <p:nvPr>
            <p:ph type="body" idx="1"/>
          </p:nvPr>
        </p:nvSpPr>
        <p:spPr/>
        <p:txBody>
          <a:bodyPr/>
          <a:lstStyle/>
          <a:p>
            <a:r>
              <a:rPr lang="en-US" dirty="0"/>
              <a:t>여러분, 주차장에 자리가 있는지 몰라서 헤매던 경험, 다들 있으실 겁니다. 저희 시스템은 그런 불편함을 해소하고, 주차 관리의 새로운 기준을 제시합니다. 오늘 발표를 통해 저희 IoT 스마트 주차장 시스템의 핵심 가치와 기술적 우수성을 이해하셨기를 바랍니다. 저희는 효율성, 투명성, 그리고 연결성을 바탕으로 미래 주차 환경을 만들어나가고 있습니다. 경청해 주셔서 감사합니다. 혹시 궁금한 점이 있으시면 편하게 질문해 주십시오.</a:t>
            </a:r>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ko-KR" altLang="en-US"/>
          </a:p>
        </p:txBody>
      </p:sp>
      <p:sp>
        <p:nvSpPr>
          <p:cNvPr id="3" name="Notes Placeholder 2"/>
          <p:cNvSpPr>
            <a:spLocks noGrp="1"/>
          </p:cNvSpPr>
          <p:nvPr>
            <p:ph type="body" idx="1"/>
          </p:nvPr>
        </p:nvSpPr>
        <p:spPr/>
        <p:txBody>
          <a:bodyPr/>
          <a:lstStyle/>
          <a:p>
            <a:r>
              <a:rPr lang="en-US" dirty="0"/>
              <a:t>오늘 발표는 연구 배경과 목표를 시작으로, 저희 작품의 하드웨어 구현과 시스템 구성도를 상세히 설명합니다. 이어서 시스템의 작동 메커니즘과 시연 영상을 통해 실제 동작을 보여드릴 예정입니다. 또한, 개발 과정에서 겪었던 트러블슈팅 경험과 향후 개선 방향을 공유하며, 이 기술이 나아갈 미래를 제시하겠습니다. 그럼 먼저, 이 연구를 시작하게 된 배경부터 말씀드리겠습니다.</a:t>
            </a:r>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ko-KR" altLang="en-US"/>
          </a:p>
        </p:txBody>
      </p:sp>
      <p:sp>
        <p:nvSpPr>
          <p:cNvPr id="3" name="Notes Placeholder 2"/>
          <p:cNvSpPr>
            <a:spLocks noGrp="1"/>
          </p:cNvSpPr>
          <p:nvPr>
            <p:ph type="body" idx="1"/>
          </p:nvPr>
        </p:nvSpPr>
        <p:spPr/>
        <p:txBody>
          <a:bodyPr/>
          <a:lstStyle/>
          <a:p>
            <a:r>
              <a:rPr lang="en-US" dirty="0"/>
              <a:t>저희가 구현한 IoT 스마트 주차장 시스템의 실제 모습입니다. 이 사진은 저희가 직접 설계하고 제작한 하드웨어의 핵심 구성 요소들을 보여줍니다. 각 모듈이 유기적으로 연결되어 실시간 주차 관리를 가능하게 합니다. 이 시스템은 단순한 개념이 아닌, 실제 작동하는 솔루션임을 강조하고 싶습니다. 다음 슬라이드에서는 이 시스템을 개발하게 된 연구 배경에 대해 더 자세히 설명드리겠습니다.</a:t>
            </a:r>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ko-KR" alt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ko-KR" alt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ko-KR" altLang="en-US"/>
          </a:p>
        </p:txBody>
      </p:sp>
      <p:sp>
        <p:nvSpPr>
          <p:cNvPr id="3" name="Notes Placeholder 2"/>
          <p:cNvSpPr>
            <a:spLocks noGrp="1"/>
          </p:cNvSpPr>
          <p:nvPr>
            <p:ph type="body" idx="1"/>
          </p:nvPr>
        </p:nvSpPr>
        <p:spPr/>
        <p:txBody>
          <a:bodyPr/>
          <a:lstStyle/>
          <a:p>
            <a:r>
              <a:rPr lang="en-US" dirty="0"/>
              <a:t>우리 시스템은 세 가지 핵심 보드가 유기적으로 연결된 통합 아키텍처를 가집니다. 아두이노는 주차 공간 모니터링을, STM32는 입출구 제어를, 그리고 라즈베리파이는 중앙 서버 역할을 담당하죠. 이 구성은 각 보드의 특장점을 활용해 전체 시스템의 효율성을 극대화합니다. 특히, 각 보드가 담당하는 명확한 역할 분담은 시스템의 안정성과 확장성을 보장합니다. 다음으로는 각 센서의 구체적인 작동 방식과 활용에 대해 더 자세히 설명드리겠습니다.</a:t>
            </a:r>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ko-KR" altLang="en-US"/>
          </a:p>
        </p:txBody>
      </p:sp>
      <p:sp>
        <p:nvSpPr>
          <p:cNvPr id="3" name="Notes Placeholder 2"/>
          <p:cNvSpPr>
            <a:spLocks noGrp="1"/>
          </p:cNvSpPr>
          <p:nvPr>
            <p:ph type="body" idx="1"/>
          </p:nvPr>
        </p:nvSpPr>
        <p:spPr/>
        <p:txBody>
          <a:bodyPr/>
          <a:lstStyle/>
          <a:p>
            <a:r>
              <a:rPr lang="en-US" dirty="0"/>
              <a:t>이제 시스템의 핵심인 센서들이 어떻게 작동하는지 살펴보겠습니다. 적외선 센서는 주차 공간의 점유 여부를 실시간으로 감지해 아두이노를 통해 서버로 전송합니다. 초음파 센서는 입구에서 차량 접근을 감지해 STM32가 차단기를 제어하도록 하죠. 그리고 RFID는 차량을 개별적으로 식별해 정확한 요금 정산을 가능하게 합니다. 마지막으로 LCD는 사용자에게 필요한 정보를 투명하게 제공합니다. 이러한 센서들의 유기적인 결합이 바로 스마트 주차 시스템의 핵심입니다. 다음 슬라이드에서는 이 모든 기능이 실제로 어떻게 작동하는지 시연 영상을 통해 보여드리겠습니다.</a:t>
            </a:r>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4362B9-6A8C-BD40-4C87-363E9EADA44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9A9F197-4116-D908-0FDF-ACBBB2E75974}"/>
              </a:ext>
            </a:extLst>
          </p:cNvPr>
          <p:cNvSpPr>
            <a:spLocks noGrp="1" noRot="1" noChangeAspect="1"/>
          </p:cNvSpPr>
          <p:nvPr>
            <p:ph type="sldImg"/>
          </p:nvPr>
        </p:nvSpPr>
        <p:spPr/>
        <p:txBody>
          <a:bodyPr/>
          <a:lstStyle/>
          <a:p>
            <a:endParaRPr lang="ko-KR" altLang="en-US"/>
          </a:p>
        </p:txBody>
      </p:sp>
      <p:sp>
        <p:nvSpPr>
          <p:cNvPr id="3" name="Notes Placeholder 2">
            <a:extLst>
              <a:ext uri="{FF2B5EF4-FFF2-40B4-BE49-F238E27FC236}">
                <a16:creationId xmlns:a16="http://schemas.microsoft.com/office/drawing/2014/main" id="{DDC637A8-5B60-2439-4816-757B9877F4F2}"/>
              </a:ext>
            </a:extLst>
          </p:cNvPr>
          <p:cNvSpPr>
            <a:spLocks noGrp="1"/>
          </p:cNvSpPr>
          <p:nvPr>
            <p:ph type="body" idx="1"/>
          </p:nvPr>
        </p:nvSpPr>
        <p:spPr/>
        <p:txBody>
          <a:bodyPr/>
          <a:lstStyle/>
          <a:p>
            <a:r>
              <a:rPr lang="en-US" dirty="0"/>
              <a:t>이제 시스템의 핵심인 센서들이 어떻게 작동하는지 살펴보겠습니다. 적외선 센서는 주차 공간의 점유 여부를 실시간으로 감지해 아두이노를 통해 서버로 전송합니다. 초음파 센서는 입구에서 차량 접근을 감지해 STM32가 차단기를 제어하도록 하죠. 그리고 RFID는 차량을 개별적으로 식별해 정확한 요금 정산을 가능하게 합니다. 마지막으로 LCD는 사용자에게 필요한 정보를 투명하게 제공합니다. 이러한 센서들의 유기적인 결합이 바로 스마트 주차 시스템의 핵심입니다. 다음 슬라이드에서는 이 모든 기능이 실제로 어떻게 작동하는지 시연 영상을 통해 보여드리겠습니다.</a:t>
            </a:r>
          </a:p>
        </p:txBody>
      </p:sp>
      <p:sp>
        <p:nvSpPr>
          <p:cNvPr id="4" name="Slide Number Placeholder 3">
            <a:extLst>
              <a:ext uri="{FF2B5EF4-FFF2-40B4-BE49-F238E27FC236}">
                <a16:creationId xmlns:a16="http://schemas.microsoft.com/office/drawing/2014/main" id="{EF42EF95-5693-7A11-5E68-E2619DC6D050}"/>
              </a:ext>
            </a:extLst>
          </p:cNvPr>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28609585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8.png"/><Relationship Id="rId7" Type="http://schemas.openxmlformats.org/officeDocument/2006/relationships/image" Target="../media/image43.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45.png"/><Relationship Id="rId11" Type="http://schemas.openxmlformats.org/officeDocument/2006/relationships/image" Target="../media/image49.jpg"/><Relationship Id="rId5" Type="http://schemas.openxmlformats.org/officeDocument/2006/relationships/image" Target="../media/image24.png"/><Relationship Id="rId10" Type="http://schemas.openxmlformats.org/officeDocument/2006/relationships/image" Target="../media/image48.jpg"/><Relationship Id="rId4" Type="http://schemas.openxmlformats.org/officeDocument/2006/relationships/image" Target="../media/image47.png"/><Relationship Id="rId9" Type="http://schemas.openxmlformats.org/officeDocument/2006/relationships/image" Target="../media/image40.png"/></Relationships>
</file>

<file path=ppt/slides/_rels/slide11.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8.png"/><Relationship Id="rId7" Type="http://schemas.openxmlformats.org/officeDocument/2006/relationships/image" Target="../media/image53.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42.png"/><Relationship Id="rId5" Type="http://schemas.openxmlformats.org/officeDocument/2006/relationships/image" Target="../media/image55.png"/><Relationship Id="rId4" Type="http://schemas.openxmlformats.org/officeDocument/2006/relationships/image" Target="../media/image54.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57.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56.png"/><Relationship Id="rId5" Type="http://schemas.openxmlformats.org/officeDocument/2006/relationships/image" Target="../media/image8.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8.png"/><Relationship Id="rId7" Type="http://schemas.openxmlformats.org/officeDocument/2006/relationships/image" Target="../media/image61.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60.png"/><Relationship Id="rId11" Type="http://schemas.openxmlformats.org/officeDocument/2006/relationships/image" Target="../media/image65.png"/><Relationship Id="rId5" Type="http://schemas.openxmlformats.org/officeDocument/2006/relationships/image" Target="../media/image59.png"/><Relationship Id="rId10" Type="http://schemas.openxmlformats.org/officeDocument/2006/relationships/image" Target="../media/image64.png"/><Relationship Id="rId4" Type="http://schemas.openxmlformats.org/officeDocument/2006/relationships/image" Target="../media/image58.png"/><Relationship Id="rId9" Type="http://schemas.openxmlformats.org/officeDocument/2006/relationships/image" Target="../media/image63.png"/></Relationships>
</file>

<file path=ppt/slides/_rels/slide15.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8.png"/><Relationship Id="rId7" Type="http://schemas.openxmlformats.org/officeDocument/2006/relationships/image" Target="../media/image66.png"/><Relationship Id="rId12" Type="http://schemas.openxmlformats.org/officeDocument/2006/relationships/image" Target="../media/image65.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60.png"/><Relationship Id="rId11" Type="http://schemas.openxmlformats.org/officeDocument/2006/relationships/image" Target="../media/image64.png"/><Relationship Id="rId5" Type="http://schemas.openxmlformats.org/officeDocument/2006/relationships/image" Target="../media/image59.png"/><Relationship Id="rId10" Type="http://schemas.openxmlformats.org/officeDocument/2006/relationships/image" Target="../media/image63.png"/><Relationship Id="rId4" Type="http://schemas.openxmlformats.org/officeDocument/2006/relationships/image" Target="../media/image58.png"/><Relationship Id="rId9" Type="http://schemas.openxmlformats.org/officeDocument/2006/relationships/image" Target="../media/image62.png"/></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70.jpe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_rels/slide17.xml.rels><?xml version="1.0" encoding="UTF-8" standalone="yes"?>
<Relationships xmlns="http://schemas.openxmlformats.org/package/2006/relationships"><Relationship Id="rId3" Type="http://schemas.openxmlformats.org/officeDocument/2006/relationships/image" Target="../media/image71.png"/><Relationship Id="rId7" Type="http://schemas.openxmlformats.org/officeDocument/2006/relationships/image" Target="../media/image75.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1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10.jp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8.png"/><Relationship Id="rId7" Type="http://schemas.openxmlformats.org/officeDocument/2006/relationships/image" Target="../media/image15.png"/><Relationship Id="rId12"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s>
</file>

<file path=ppt/slides/_rels/slide7.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1.png"/><Relationship Id="rId18" Type="http://schemas.openxmlformats.org/officeDocument/2006/relationships/image" Target="../media/image36.png"/><Relationship Id="rId3" Type="http://schemas.openxmlformats.org/officeDocument/2006/relationships/image" Target="../media/image21.png"/><Relationship Id="rId21" Type="http://schemas.openxmlformats.org/officeDocument/2006/relationships/image" Target="../media/image39.png"/><Relationship Id="rId7" Type="http://schemas.openxmlformats.org/officeDocument/2006/relationships/image" Target="../media/image25.png"/><Relationship Id="rId12" Type="http://schemas.openxmlformats.org/officeDocument/2006/relationships/image" Target="../media/image30.png"/><Relationship Id="rId17" Type="http://schemas.openxmlformats.org/officeDocument/2006/relationships/image" Target="../media/image35.png"/><Relationship Id="rId2" Type="http://schemas.openxmlformats.org/officeDocument/2006/relationships/notesSlide" Target="../notesSlides/notesSlide7.xml"/><Relationship Id="rId16" Type="http://schemas.openxmlformats.org/officeDocument/2006/relationships/image" Target="../media/image34.png"/><Relationship Id="rId20" Type="http://schemas.openxmlformats.org/officeDocument/2006/relationships/image" Target="../media/image38.png"/><Relationship Id="rId1" Type="http://schemas.openxmlformats.org/officeDocument/2006/relationships/slideLayout" Target="../slideLayouts/slideLayout1.xml"/><Relationship Id="rId6" Type="http://schemas.openxmlformats.org/officeDocument/2006/relationships/image" Target="../media/image24.png"/><Relationship Id="rId11" Type="http://schemas.openxmlformats.org/officeDocument/2006/relationships/image" Target="../media/image29.png"/><Relationship Id="rId5" Type="http://schemas.openxmlformats.org/officeDocument/2006/relationships/image" Target="../media/image23.png"/><Relationship Id="rId15" Type="http://schemas.openxmlformats.org/officeDocument/2006/relationships/image" Target="../media/image33.png"/><Relationship Id="rId23" Type="http://schemas.openxmlformats.org/officeDocument/2006/relationships/image" Target="../media/image41.png"/><Relationship Id="rId10" Type="http://schemas.openxmlformats.org/officeDocument/2006/relationships/image" Target="../media/image28.png"/><Relationship Id="rId19" Type="http://schemas.openxmlformats.org/officeDocument/2006/relationships/image" Target="../media/image37.png"/><Relationship Id="rId4" Type="http://schemas.openxmlformats.org/officeDocument/2006/relationships/image" Target="../media/image22.png"/><Relationship Id="rId9" Type="http://schemas.openxmlformats.org/officeDocument/2006/relationships/image" Target="../media/image27.png"/><Relationship Id="rId14" Type="http://schemas.openxmlformats.org/officeDocument/2006/relationships/image" Target="../media/image32.png"/><Relationship Id="rId22" Type="http://schemas.openxmlformats.org/officeDocument/2006/relationships/image" Target="../media/image40.png"/></Relationships>
</file>

<file path=ppt/slides/_rels/slide8.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8.png"/><Relationship Id="rId7" Type="http://schemas.openxmlformats.org/officeDocument/2006/relationships/image" Target="../media/image35.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43.png"/><Relationship Id="rId5" Type="http://schemas.openxmlformats.org/officeDocument/2006/relationships/image" Target="../media/image36.png"/><Relationship Id="rId4" Type="http://schemas.openxmlformats.org/officeDocument/2006/relationships/image" Target="../media/image42.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46.png"/><Relationship Id="rId5" Type="http://schemas.openxmlformats.org/officeDocument/2006/relationships/image" Target="../media/image41.png"/><Relationship Id="rId4" Type="http://schemas.openxmlformats.org/officeDocument/2006/relationships/image" Target="../media/image45.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3" name="Image 0" descr="preencoded.png"/>
          <p:cNvPicPr>
            <a:picLocks noChangeAspect="1"/>
          </p:cNvPicPr>
          <p:nvPr/>
        </p:nvPicPr>
        <p:blipFill>
          <a:blip r:embed="rId3"/>
          <a:stretch>
            <a:fillRect/>
          </a:stretch>
        </p:blipFill>
        <p:spPr>
          <a:xfrm>
            <a:off x="0" y="0"/>
            <a:ext cx="9144000" cy="5143500"/>
          </a:xfrm>
          <a:prstGeom prst="rect">
            <a:avLst/>
          </a:prstGeom>
        </p:spPr>
      </p:pic>
      <p:sp>
        <p:nvSpPr>
          <p:cNvPr id="4" name="Text 0"/>
          <p:cNvSpPr/>
          <p:nvPr/>
        </p:nvSpPr>
        <p:spPr>
          <a:xfrm>
            <a:off x="571500" y="1281243"/>
            <a:ext cx="8001000" cy="1320143"/>
          </a:xfrm>
          <a:prstGeom prst="rect">
            <a:avLst/>
          </a:prstGeom>
          <a:noFill/>
          <a:ln/>
        </p:spPr>
        <p:txBody>
          <a:bodyPr wrap="square" lIns="0" tIns="0" rIns="0" bIns="0" rtlCol="0" anchor="t">
            <a:spAutoFit/>
          </a:bodyPr>
          <a:lstStyle/>
          <a:p>
            <a:pPr marL="0" indent="0" algn="l">
              <a:lnSpc>
                <a:spcPts val="5200"/>
              </a:lnSpc>
              <a:buNone/>
            </a:pPr>
            <a:r>
              <a:rPr lang="en-US" sz="4353" b="1" kern="0" spc="-2" dirty="0">
                <a:solidFill>
                  <a:srgbClr val="1A1A1A"/>
                </a:solidFill>
              </a:rPr>
              <a:t>IoT SMART
PARKING SYSTEM</a:t>
            </a:r>
            <a:endParaRPr lang="en-US" sz="4353" dirty="0"/>
          </a:p>
        </p:txBody>
      </p:sp>
      <p:sp>
        <p:nvSpPr>
          <p:cNvPr id="5" name="Text 1"/>
          <p:cNvSpPr/>
          <p:nvPr/>
        </p:nvSpPr>
        <p:spPr>
          <a:xfrm>
            <a:off x="571500" y="2744260"/>
            <a:ext cx="8001000" cy="373261"/>
          </a:xfrm>
          <a:prstGeom prst="rect">
            <a:avLst/>
          </a:prstGeom>
          <a:noFill/>
          <a:ln/>
        </p:spPr>
        <p:txBody>
          <a:bodyPr wrap="none" lIns="0" tIns="0" rIns="0" bIns="0" rtlCol="0" anchor="t">
            <a:spAutoFit/>
          </a:bodyPr>
          <a:lstStyle/>
          <a:p>
            <a:pPr marL="0" indent="0" algn="l">
              <a:lnSpc>
                <a:spcPts val="2400"/>
              </a:lnSpc>
              <a:buNone/>
            </a:pPr>
            <a:r>
              <a:rPr lang="en-US" sz="1924" kern="0" spc="1" dirty="0">
                <a:solidFill>
                  <a:srgbClr val="666666"/>
                </a:solidFill>
              </a:rPr>
              <a:t>지능형 주차 관리 및 무인 관제 솔루션</a:t>
            </a:r>
            <a:endParaRPr lang="en-US" sz="1924" dirty="0"/>
          </a:p>
        </p:txBody>
      </p:sp>
      <p:sp>
        <p:nvSpPr>
          <p:cNvPr id="6" name="Shape 2"/>
          <p:cNvSpPr/>
          <p:nvPr/>
        </p:nvSpPr>
        <p:spPr>
          <a:xfrm>
            <a:off x="571500" y="3546146"/>
            <a:ext cx="8001000" cy="587573"/>
          </a:xfrm>
          <a:prstGeom prst="rect">
            <a:avLst/>
          </a:prstGeom>
          <a:solidFill>
            <a:srgbClr val="000000">
              <a:alpha val="0"/>
            </a:srgbClr>
          </a:solidFill>
          <a:ln/>
        </p:spPr>
        <p:txBody>
          <a:bodyPr/>
          <a:lstStyle/>
          <a:p>
            <a:endParaRPr lang="ko-KR" altLang="en-US"/>
          </a:p>
        </p:txBody>
      </p:sp>
      <p:sp>
        <p:nvSpPr>
          <p:cNvPr id="7" name="Shape 3"/>
          <p:cNvSpPr/>
          <p:nvPr/>
        </p:nvSpPr>
        <p:spPr>
          <a:xfrm>
            <a:off x="571500" y="3546146"/>
            <a:ext cx="8001000" cy="7144"/>
          </a:xfrm>
          <a:prstGeom prst="rect">
            <a:avLst/>
          </a:prstGeom>
          <a:solidFill>
            <a:srgbClr val="E0E0E0"/>
          </a:solidFill>
          <a:ln/>
        </p:spPr>
        <p:txBody>
          <a:bodyPr/>
          <a:lstStyle/>
          <a:p>
            <a:endParaRPr lang="ko-KR" altLang="en-US"/>
          </a:p>
        </p:txBody>
      </p:sp>
      <p:sp>
        <p:nvSpPr>
          <p:cNvPr id="8" name="Text 4"/>
          <p:cNvSpPr/>
          <p:nvPr/>
        </p:nvSpPr>
        <p:spPr>
          <a:xfrm>
            <a:off x="571500" y="3764031"/>
            <a:ext cx="1159436" cy="135731"/>
          </a:xfrm>
          <a:prstGeom prst="rect">
            <a:avLst/>
          </a:prstGeom>
          <a:noFill/>
          <a:ln/>
        </p:spPr>
        <p:txBody>
          <a:bodyPr wrap="none" lIns="0" tIns="0" rIns="0" bIns="0" rtlCol="0" anchor="t">
            <a:spAutoFit/>
          </a:bodyPr>
          <a:lstStyle/>
          <a:p>
            <a:pPr marL="0" indent="0" algn="l">
              <a:lnSpc>
                <a:spcPts val="900"/>
              </a:lnSpc>
              <a:buNone/>
            </a:pPr>
            <a:r>
              <a:rPr lang="en-US" sz="683" b="1" dirty="0">
                <a:solidFill>
                  <a:srgbClr val="0052CC"/>
                </a:solidFill>
              </a:rPr>
              <a:t>Project Type</a:t>
            </a:r>
            <a:endParaRPr lang="en-US" sz="683" dirty="0"/>
          </a:p>
        </p:txBody>
      </p:sp>
      <p:sp>
        <p:nvSpPr>
          <p:cNvPr id="9" name="Text 5"/>
          <p:cNvSpPr/>
          <p:nvPr/>
        </p:nvSpPr>
        <p:spPr>
          <a:xfrm>
            <a:off x="571500" y="3935481"/>
            <a:ext cx="1159436" cy="194667"/>
          </a:xfrm>
          <a:prstGeom prst="rect">
            <a:avLst/>
          </a:prstGeom>
          <a:noFill/>
          <a:ln/>
        </p:spPr>
        <p:txBody>
          <a:bodyPr wrap="none" lIns="0" tIns="0" rIns="0" bIns="0" rtlCol="0" anchor="t">
            <a:spAutoFit/>
          </a:bodyPr>
          <a:lstStyle/>
          <a:p>
            <a:pPr marL="0" indent="0" algn="l">
              <a:lnSpc>
                <a:spcPts val="1400"/>
              </a:lnSpc>
              <a:buNone/>
            </a:pPr>
            <a:r>
              <a:rPr lang="en-US" sz="1050" dirty="0">
                <a:solidFill>
                  <a:srgbClr val="333333"/>
                </a:solidFill>
              </a:rPr>
              <a:t>Mini Project 2026</a:t>
            </a:r>
            <a:endParaRPr lang="en-US" sz="1050" dirty="0"/>
          </a:p>
        </p:txBody>
      </p:sp>
      <p:sp>
        <p:nvSpPr>
          <p:cNvPr id="10" name="Text 6"/>
          <p:cNvSpPr/>
          <p:nvPr/>
        </p:nvSpPr>
        <p:spPr>
          <a:xfrm>
            <a:off x="2016686" y="3764031"/>
            <a:ext cx="2056423" cy="135731"/>
          </a:xfrm>
          <a:prstGeom prst="rect">
            <a:avLst/>
          </a:prstGeom>
          <a:noFill/>
          <a:ln/>
        </p:spPr>
        <p:txBody>
          <a:bodyPr wrap="none" lIns="0" tIns="0" rIns="0" bIns="0" rtlCol="0" anchor="t">
            <a:spAutoFit/>
          </a:bodyPr>
          <a:lstStyle/>
          <a:p>
            <a:pPr marL="0" indent="0" algn="l">
              <a:lnSpc>
                <a:spcPts val="900"/>
              </a:lnSpc>
              <a:buNone/>
            </a:pPr>
            <a:r>
              <a:rPr lang="en-US" sz="683" b="1" dirty="0">
                <a:solidFill>
                  <a:srgbClr val="0052CC"/>
                </a:solidFill>
              </a:rPr>
              <a:t>Technologies</a:t>
            </a:r>
            <a:endParaRPr lang="en-US" sz="683" dirty="0"/>
          </a:p>
        </p:txBody>
      </p:sp>
      <p:sp>
        <p:nvSpPr>
          <p:cNvPr id="11" name="Text 7"/>
          <p:cNvSpPr/>
          <p:nvPr/>
        </p:nvSpPr>
        <p:spPr>
          <a:xfrm>
            <a:off x="2016686" y="3935481"/>
            <a:ext cx="2056423" cy="194667"/>
          </a:xfrm>
          <a:prstGeom prst="rect">
            <a:avLst/>
          </a:prstGeom>
          <a:noFill/>
          <a:ln/>
        </p:spPr>
        <p:txBody>
          <a:bodyPr wrap="none" lIns="0" tIns="0" rIns="0" bIns="0" rtlCol="0" anchor="t">
            <a:spAutoFit/>
          </a:bodyPr>
          <a:lstStyle/>
          <a:p>
            <a:pPr marL="0" indent="0" algn="l">
              <a:lnSpc>
                <a:spcPts val="1400"/>
              </a:lnSpc>
              <a:buNone/>
            </a:pPr>
            <a:r>
              <a:rPr lang="en-US" sz="1050" dirty="0">
                <a:solidFill>
                  <a:srgbClr val="333333"/>
                </a:solidFill>
              </a:rPr>
              <a:t>Arduino · STM32 · Raspberry Pi</a:t>
            </a:r>
            <a:endParaRPr lang="en-US" sz="1050" dirty="0"/>
          </a:p>
        </p:txBody>
      </p:sp>
      <p:sp>
        <p:nvSpPr>
          <p:cNvPr id="12" name="Text 1">
            <a:extLst>
              <a:ext uri="{FF2B5EF4-FFF2-40B4-BE49-F238E27FC236}">
                <a16:creationId xmlns:a16="http://schemas.microsoft.com/office/drawing/2014/main" id="{C51C5311-0EB6-F1D9-4DE4-DCAE08CED65C}"/>
              </a:ext>
            </a:extLst>
          </p:cNvPr>
          <p:cNvSpPr/>
          <p:nvPr/>
        </p:nvSpPr>
        <p:spPr>
          <a:xfrm>
            <a:off x="6355081" y="3849759"/>
            <a:ext cx="2148840" cy="293542"/>
          </a:xfrm>
          <a:prstGeom prst="rect">
            <a:avLst/>
          </a:prstGeom>
          <a:noFill/>
          <a:ln/>
        </p:spPr>
        <p:txBody>
          <a:bodyPr wrap="square" lIns="0" tIns="0" rIns="0" bIns="0" rtlCol="0" anchor="t">
            <a:spAutoFit/>
          </a:bodyPr>
          <a:lstStyle/>
          <a:p>
            <a:pPr marL="0" indent="0" algn="l">
              <a:lnSpc>
                <a:spcPts val="2400"/>
              </a:lnSpc>
              <a:buNone/>
            </a:pPr>
            <a:r>
              <a:rPr lang="en-US" altLang="ko-KR" sz="1924" kern="0" spc="1" dirty="0"/>
              <a:t>6</a:t>
            </a:r>
            <a:r>
              <a:rPr lang="ko-KR" altLang="en-US" sz="1924" kern="0" spc="1" dirty="0"/>
              <a:t>조 장민규</a:t>
            </a:r>
            <a:r>
              <a:rPr lang="en-US" altLang="ko-KR" sz="1924" kern="0" spc="1" dirty="0"/>
              <a:t>, </a:t>
            </a:r>
            <a:r>
              <a:rPr lang="ko-KR" altLang="en-US" sz="1924" kern="0" spc="1" dirty="0" err="1"/>
              <a:t>류이현</a:t>
            </a:r>
            <a:endParaRPr lang="en-US" sz="1924"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85CBBF-B50A-FD2F-2F7D-4ACE2672746C}"/>
            </a:ext>
          </a:extLst>
        </p:cNvPr>
        <p:cNvGrpSpPr/>
        <p:nvPr/>
      </p:nvGrpSpPr>
      <p:grpSpPr>
        <a:xfrm>
          <a:off x="0" y="0"/>
          <a:ext cx="0" cy="0"/>
          <a:chOff x="0" y="0"/>
          <a:chExt cx="0" cy="0"/>
        </a:xfrm>
      </p:grpSpPr>
      <p:pic>
        <p:nvPicPr>
          <p:cNvPr id="3" name="Image 0" descr="preencoded.png">
            <a:extLst>
              <a:ext uri="{FF2B5EF4-FFF2-40B4-BE49-F238E27FC236}">
                <a16:creationId xmlns:a16="http://schemas.microsoft.com/office/drawing/2014/main" id="{295730D3-C758-45CA-FAA7-EF710ED9CF4B}"/>
              </a:ext>
            </a:extLst>
          </p:cNvPr>
          <p:cNvPicPr>
            <a:picLocks noChangeAspect="1"/>
          </p:cNvPicPr>
          <p:nvPr/>
        </p:nvPicPr>
        <p:blipFill>
          <a:blip r:embed="rId3"/>
          <a:stretch>
            <a:fillRect/>
          </a:stretch>
        </p:blipFill>
        <p:spPr>
          <a:xfrm>
            <a:off x="0" y="0"/>
            <a:ext cx="9144000" cy="5143500"/>
          </a:xfrm>
          <a:prstGeom prst="rect">
            <a:avLst/>
          </a:prstGeom>
        </p:spPr>
      </p:pic>
      <p:sp>
        <p:nvSpPr>
          <p:cNvPr id="4" name="Shape 0">
            <a:extLst>
              <a:ext uri="{FF2B5EF4-FFF2-40B4-BE49-F238E27FC236}">
                <a16:creationId xmlns:a16="http://schemas.microsoft.com/office/drawing/2014/main" id="{4A21795F-EB4D-8EE9-6A48-1D9CEC575FC1}"/>
              </a:ext>
            </a:extLst>
          </p:cNvPr>
          <p:cNvSpPr/>
          <p:nvPr/>
        </p:nvSpPr>
        <p:spPr>
          <a:xfrm>
            <a:off x="428625" y="285750"/>
            <a:ext cx="8286750" cy="466130"/>
          </a:xfrm>
          <a:prstGeom prst="rect">
            <a:avLst/>
          </a:prstGeom>
          <a:solidFill>
            <a:srgbClr val="000000">
              <a:alpha val="0"/>
            </a:srgbClr>
          </a:solidFill>
          <a:ln/>
        </p:spPr>
        <p:txBody>
          <a:bodyPr/>
          <a:lstStyle/>
          <a:p>
            <a:endParaRPr lang="ko-KR" altLang="en-US"/>
          </a:p>
        </p:txBody>
      </p:sp>
      <p:sp>
        <p:nvSpPr>
          <p:cNvPr id="5" name="Shape 1">
            <a:extLst>
              <a:ext uri="{FF2B5EF4-FFF2-40B4-BE49-F238E27FC236}">
                <a16:creationId xmlns:a16="http://schemas.microsoft.com/office/drawing/2014/main" id="{1B0B8E67-904E-C9B8-8B0E-3076D50B3DC3}"/>
              </a:ext>
            </a:extLst>
          </p:cNvPr>
          <p:cNvSpPr/>
          <p:nvPr/>
        </p:nvSpPr>
        <p:spPr>
          <a:xfrm>
            <a:off x="428625" y="285750"/>
            <a:ext cx="71438" cy="466130"/>
          </a:xfrm>
          <a:prstGeom prst="rect">
            <a:avLst/>
          </a:prstGeom>
          <a:solidFill>
            <a:srgbClr val="0052CC"/>
          </a:solidFill>
          <a:ln/>
        </p:spPr>
        <p:txBody>
          <a:bodyPr/>
          <a:lstStyle/>
          <a:p>
            <a:endParaRPr lang="ko-KR" altLang="en-US"/>
          </a:p>
        </p:txBody>
      </p:sp>
      <p:sp>
        <p:nvSpPr>
          <p:cNvPr id="6" name="Text 2">
            <a:extLst>
              <a:ext uri="{FF2B5EF4-FFF2-40B4-BE49-F238E27FC236}">
                <a16:creationId xmlns:a16="http://schemas.microsoft.com/office/drawing/2014/main" id="{3CD3CF01-D3DE-A3F6-FCBC-AC55FF400889}"/>
              </a:ext>
            </a:extLst>
          </p:cNvPr>
          <p:cNvSpPr/>
          <p:nvPr/>
        </p:nvSpPr>
        <p:spPr>
          <a:xfrm>
            <a:off x="571500" y="285750"/>
            <a:ext cx="1320233" cy="387222"/>
          </a:xfrm>
          <a:prstGeom prst="rect">
            <a:avLst/>
          </a:prstGeom>
          <a:noFill/>
          <a:ln/>
        </p:spPr>
        <p:txBody>
          <a:bodyPr wrap="none" lIns="0" tIns="0" rIns="0" bIns="0" rtlCol="0" anchor="t">
            <a:spAutoFit/>
          </a:bodyPr>
          <a:lstStyle/>
          <a:p>
            <a:pPr>
              <a:lnSpc>
                <a:spcPts val="3200"/>
              </a:lnSpc>
            </a:pPr>
            <a:r>
              <a:rPr lang="ko-KR" altLang="en-US" sz="2436" b="1" kern="0" spc="-1" dirty="0">
                <a:solidFill>
                  <a:srgbClr val="1A1A1A"/>
                </a:solidFill>
              </a:rPr>
              <a:t>주요 기능</a:t>
            </a:r>
            <a:endParaRPr lang="en-US" altLang="ko-KR" sz="2436" dirty="0"/>
          </a:p>
        </p:txBody>
      </p:sp>
      <p:sp>
        <p:nvSpPr>
          <p:cNvPr id="36" name="Shape 3">
            <a:extLst>
              <a:ext uri="{FF2B5EF4-FFF2-40B4-BE49-F238E27FC236}">
                <a16:creationId xmlns:a16="http://schemas.microsoft.com/office/drawing/2014/main" id="{D42748C4-58F3-74FD-3C86-68C4F9D02402}"/>
              </a:ext>
            </a:extLst>
          </p:cNvPr>
          <p:cNvSpPr/>
          <p:nvPr/>
        </p:nvSpPr>
        <p:spPr>
          <a:xfrm>
            <a:off x="428625" y="1036744"/>
            <a:ext cx="4036219" cy="1838623"/>
          </a:xfrm>
          <a:prstGeom prst="rect">
            <a:avLst/>
          </a:prstGeom>
          <a:solidFill>
            <a:srgbClr val="F8F9FA"/>
          </a:solidFill>
          <a:ln w="9144">
            <a:solidFill>
              <a:srgbClr val="E0E0E0"/>
            </a:solidFill>
            <a:prstDash val="solid"/>
          </a:ln>
        </p:spPr>
        <p:txBody>
          <a:bodyPr/>
          <a:lstStyle/>
          <a:p>
            <a:endParaRPr lang="ko-KR" altLang="en-US"/>
          </a:p>
        </p:txBody>
      </p:sp>
      <p:pic>
        <p:nvPicPr>
          <p:cNvPr id="37" name="Image 1" descr="preencoded.png">
            <a:extLst>
              <a:ext uri="{FF2B5EF4-FFF2-40B4-BE49-F238E27FC236}">
                <a16:creationId xmlns:a16="http://schemas.microsoft.com/office/drawing/2014/main" id="{E8C1CC84-6C1D-4418-C9A7-95C249C4A837}"/>
              </a:ext>
            </a:extLst>
          </p:cNvPr>
          <p:cNvPicPr>
            <a:picLocks noChangeAspect="1"/>
          </p:cNvPicPr>
          <p:nvPr/>
        </p:nvPicPr>
        <p:blipFill>
          <a:blip r:embed="rId4"/>
          <a:stretch>
            <a:fillRect/>
          </a:stretch>
        </p:blipFill>
        <p:spPr>
          <a:xfrm>
            <a:off x="607219" y="1226054"/>
            <a:ext cx="200025" cy="228600"/>
          </a:xfrm>
          <a:prstGeom prst="rect">
            <a:avLst/>
          </a:prstGeom>
        </p:spPr>
      </p:pic>
      <p:sp>
        <p:nvSpPr>
          <p:cNvPr id="38" name="Text 4">
            <a:extLst>
              <a:ext uri="{FF2B5EF4-FFF2-40B4-BE49-F238E27FC236}">
                <a16:creationId xmlns:a16="http://schemas.microsoft.com/office/drawing/2014/main" id="{A0C27DDF-FD30-6412-7619-AA650C6CA2B3}"/>
              </a:ext>
            </a:extLst>
          </p:cNvPr>
          <p:cNvSpPr/>
          <p:nvPr/>
        </p:nvSpPr>
        <p:spPr>
          <a:xfrm>
            <a:off x="898212" y="1250006"/>
            <a:ext cx="1401263" cy="250031"/>
          </a:xfrm>
          <a:prstGeom prst="rect">
            <a:avLst/>
          </a:prstGeom>
          <a:noFill/>
          <a:ln/>
        </p:spPr>
        <p:txBody>
          <a:bodyPr wrap="none" lIns="0" tIns="0" rIns="0" bIns="0" rtlCol="0" anchor="t">
            <a:spAutoFit/>
          </a:bodyPr>
          <a:lstStyle/>
          <a:p>
            <a:pPr marL="0" indent="0" algn="l">
              <a:lnSpc>
                <a:spcPts val="1600"/>
              </a:lnSpc>
              <a:buNone/>
            </a:pPr>
            <a:r>
              <a:rPr lang="en-US" sz="1193" b="1" dirty="0">
                <a:solidFill>
                  <a:srgbClr val="1A1A1A"/>
                </a:solidFill>
              </a:rPr>
              <a:t>적외선 센서 (S061)</a:t>
            </a:r>
            <a:endParaRPr lang="en-US" sz="1193" dirty="0"/>
          </a:p>
        </p:txBody>
      </p:sp>
      <p:sp>
        <p:nvSpPr>
          <p:cNvPr id="39" name="Text 5">
            <a:extLst>
              <a:ext uri="{FF2B5EF4-FFF2-40B4-BE49-F238E27FC236}">
                <a16:creationId xmlns:a16="http://schemas.microsoft.com/office/drawing/2014/main" id="{028E9433-FF84-FC14-0BC2-EAF00BBA2A30}"/>
              </a:ext>
            </a:extLst>
          </p:cNvPr>
          <p:cNvSpPr/>
          <p:nvPr/>
        </p:nvSpPr>
        <p:spPr>
          <a:xfrm>
            <a:off x="607217" y="2313226"/>
            <a:ext cx="3679031" cy="189309"/>
          </a:xfrm>
          <a:prstGeom prst="rect">
            <a:avLst/>
          </a:prstGeom>
          <a:noFill/>
          <a:ln/>
        </p:spPr>
        <p:txBody>
          <a:bodyPr wrap="none" lIns="0" tIns="0" rIns="0" bIns="0" rtlCol="0" anchor="t">
            <a:spAutoFit/>
          </a:bodyPr>
          <a:lstStyle/>
          <a:p>
            <a:pPr marL="0" indent="0" algn="l">
              <a:lnSpc>
                <a:spcPts val="1200"/>
              </a:lnSpc>
              <a:buNone/>
            </a:pPr>
            <a:r>
              <a:rPr lang="en-US" sz="885" b="1" dirty="0">
                <a:solidFill>
                  <a:srgbClr val="0052CC"/>
                </a:solidFill>
              </a:rPr>
              <a:t>주차 공간 점유 실시간 모니터링</a:t>
            </a:r>
            <a:endParaRPr lang="en-US" sz="885" dirty="0"/>
          </a:p>
        </p:txBody>
      </p:sp>
      <p:sp>
        <p:nvSpPr>
          <p:cNvPr id="40" name="Text 6">
            <a:extLst>
              <a:ext uri="{FF2B5EF4-FFF2-40B4-BE49-F238E27FC236}">
                <a16:creationId xmlns:a16="http://schemas.microsoft.com/office/drawing/2014/main" id="{D98F7B07-F098-F4D6-C3E3-2159AA3F1368}"/>
              </a:ext>
            </a:extLst>
          </p:cNvPr>
          <p:cNvSpPr/>
          <p:nvPr/>
        </p:nvSpPr>
        <p:spPr>
          <a:xfrm>
            <a:off x="607218" y="2471032"/>
            <a:ext cx="3679031" cy="184602"/>
          </a:xfrm>
          <a:prstGeom prst="rect">
            <a:avLst/>
          </a:prstGeom>
          <a:noFill/>
          <a:ln/>
        </p:spPr>
        <p:txBody>
          <a:bodyPr wrap="square" lIns="0" tIns="0" rIns="0" bIns="0" rtlCol="0" anchor="t">
            <a:spAutoFit/>
          </a:bodyPr>
          <a:lstStyle/>
          <a:p>
            <a:pPr marL="0" indent="0" algn="l">
              <a:lnSpc>
                <a:spcPts val="1600"/>
              </a:lnSpc>
              <a:buNone/>
            </a:pPr>
            <a:r>
              <a:rPr lang="en-US" sz="942" dirty="0">
                <a:solidFill>
                  <a:srgbClr val="444444"/>
                </a:solidFill>
              </a:rPr>
              <a:t>주차 공간 뒷면에 설치되어 차량의 </a:t>
            </a:r>
            <a:r>
              <a:rPr lang="en-US" sz="942" dirty="0" err="1">
                <a:solidFill>
                  <a:srgbClr val="444444"/>
                </a:solidFill>
              </a:rPr>
              <a:t>유무를</a:t>
            </a:r>
            <a:r>
              <a:rPr lang="en-US" sz="942" dirty="0">
                <a:solidFill>
                  <a:srgbClr val="444444"/>
                </a:solidFill>
              </a:rPr>
              <a:t> </a:t>
            </a:r>
            <a:r>
              <a:rPr lang="en-US" sz="942" dirty="0" err="1">
                <a:solidFill>
                  <a:srgbClr val="444444"/>
                </a:solidFill>
              </a:rPr>
              <a:t>감지</a:t>
            </a:r>
            <a:r>
              <a:rPr lang="en-US" sz="942" dirty="0">
                <a:solidFill>
                  <a:srgbClr val="444444"/>
                </a:solidFill>
              </a:rPr>
              <a:t>.</a:t>
            </a:r>
            <a:endParaRPr lang="en-US" sz="942" dirty="0"/>
          </a:p>
        </p:txBody>
      </p:sp>
      <p:pic>
        <p:nvPicPr>
          <p:cNvPr id="41" name="Image 4">
            <a:extLst>
              <a:ext uri="{FF2B5EF4-FFF2-40B4-BE49-F238E27FC236}">
                <a16:creationId xmlns:a16="http://schemas.microsoft.com/office/drawing/2014/main" id="{3C6DF7B8-2416-F2A2-307A-0B38587088C5}"/>
              </a:ext>
            </a:extLst>
          </p:cNvPr>
          <p:cNvPicPr>
            <a:picLocks noChangeAspect="1"/>
          </p:cNvPicPr>
          <p:nvPr/>
        </p:nvPicPr>
        <p:blipFill>
          <a:blip r:embed="rId5"/>
          <a:stretch>
            <a:fillRect/>
          </a:stretch>
        </p:blipFill>
        <p:spPr>
          <a:xfrm>
            <a:off x="2158681" y="1349008"/>
            <a:ext cx="2204808" cy="917854"/>
          </a:xfrm>
          <a:prstGeom prst="rect">
            <a:avLst/>
          </a:prstGeom>
        </p:spPr>
      </p:pic>
      <p:sp>
        <p:nvSpPr>
          <p:cNvPr id="2" name="Shape 11">
            <a:extLst>
              <a:ext uri="{FF2B5EF4-FFF2-40B4-BE49-F238E27FC236}">
                <a16:creationId xmlns:a16="http://schemas.microsoft.com/office/drawing/2014/main" id="{09CA9625-111B-03DD-0A01-E03899485559}"/>
              </a:ext>
            </a:extLst>
          </p:cNvPr>
          <p:cNvSpPr/>
          <p:nvPr/>
        </p:nvSpPr>
        <p:spPr>
          <a:xfrm>
            <a:off x="4679156" y="1038584"/>
            <a:ext cx="4036219" cy="1838623"/>
          </a:xfrm>
          <a:prstGeom prst="rect">
            <a:avLst/>
          </a:prstGeom>
          <a:solidFill>
            <a:srgbClr val="F8F9FA"/>
          </a:solidFill>
          <a:ln w="9144">
            <a:solidFill>
              <a:srgbClr val="E0E0E0"/>
            </a:solidFill>
            <a:prstDash val="solid"/>
          </a:ln>
        </p:spPr>
        <p:txBody>
          <a:bodyPr/>
          <a:lstStyle/>
          <a:p>
            <a:endParaRPr lang="ko-KR" altLang="en-US" dirty="0"/>
          </a:p>
        </p:txBody>
      </p:sp>
      <p:pic>
        <p:nvPicPr>
          <p:cNvPr id="7" name="Image 3" descr="preencoded.png">
            <a:extLst>
              <a:ext uri="{FF2B5EF4-FFF2-40B4-BE49-F238E27FC236}">
                <a16:creationId xmlns:a16="http://schemas.microsoft.com/office/drawing/2014/main" id="{4ED63673-D7BB-2C2A-826C-E4ACF125CBBE}"/>
              </a:ext>
            </a:extLst>
          </p:cNvPr>
          <p:cNvPicPr>
            <a:picLocks noChangeAspect="1"/>
          </p:cNvPicPr>
          <p:nvPr/>
        </p:nvPicPr>
        <p:blipFill>
          <a:blip r:embed="rId6"/>
          <a:stretch>
            <a:fillRect/>
          </a:stretch>
        </p:blipFill>
        <p:spPr>
          <a:xfrm>
            <a:off x="4857750" y="1219857"/>
            <a:ext cx="257175" cy="228600"/>
          </a:xfrm>
          <a:prstGeom prst="rect">
            <a:avLst/>
          </a:prstGeom>
        </p:spPr>
      </p:pic>
      <p:sp>
        <p:nvSpPr>
          <p:cNvPr id="9" name="Text 12">
            <a:extLst>
              <a:ext uri="{FF2B5EF4-FFF2-40B4-BE49-F238E27FC236}">
                <a16:creationId xmlns:a16="http://schemas.microsoft.com/office/drawing/2014/main" id="{F4795377-0E4C-E27F-6B47-75B0752D313B}"/>
              </a:ext>
            </a:extLst>
          </p:cNvPr>
          <p:cNvSpPr/>
          <p:nvPr/>
        </p:nvSpPr>
        <p:spPr>
          <a:xfrm>
            <a:off x="5222081" y="1217178"/>
            <a:ext cx="269304" cy="194284"/>
          </a:xfrm>
          <a:prstGeom prst="rect">
            <a:avLst/>
          </a:prstGeom>
          <a:noFill/>
          <a:ln/>
        </p:spPr>
        <p:txBody>
          <a:bodyPr wrap="none" lIns="0" tIns="0" rIns="0" bIns="0" rtlCol="0" anchor="t">
            <a:spAutoFit/>
          </a:bodyPr>
          <a:lstStyle/>
          <a:p>
            <a:pPr marL="0" indent="0" algn="l">
              <a:lnSpc>
                <a:spcPts val="1600"/>
              </a:lnSpc>
              <a:buNone/>
            </a:pPr>
            <a:r>
              <a:rPr lang="en-US" sz="1193" b="1" dirty="0">
                <a:solidFill>
                  <a:srgbClr val="1A1A1A"/>
                </a:solidFill>
              </a:rPr>
              <a:t>RGB</a:t>
            </a:r>
            <a:endParaRPr lang="en-US" sz="1193" dirty="0"/>
          </a:p>
        </p:txBody>
      </p:sp>
      <p:sp>
        <p:nvSpPr>
          <p:cNvPr id="11" name="Text 13">
            <a:extLst>
              <a:ext uri="{FF2B5EF4-FFF2-40B4-BE49-F238E27FC236}">
                <a16:creationId xmlns:a16="http://schemas.microsoft.com/office/drawing/2014/main" id="{AA1A2FF8-731E-D51D-F57F-FB4FBCB7FD4A}"/>
              </a:ext>
            </a:extLst>
          </p:cNvPr>
          <p:cNvSpPr/>
          <p:nvPr/>
        </p:nvSpPr>
        <p:spPr>
          <a:xfrm>
            <a:off x="4857750" y="2339009"/>
            <a:ext cx="1101264" cy="144270"/>
          </a:xfrm>
          <a:prstGeom prst="rect">
            <a:avLst/>
          </a:prstGeom>
          <a:noFill/>
          <a:ln/>
        </p:spPr>
        <p:txBody>
          <a:bodyPr wrap="none" lIns="0" tIns="0" rIns="0" bIns="0" rtlCol="0" anchor="t">
            <a:spAutoFit/>
          </a:bodyPr>
          <a:lstStyle/>
          <a:p>
            <a:pPr marL="0" indent="0" algn="l">
              <a:lnSpc>
                <a:spcPts val="1200"/>
              </a:lnSpc>
              <a:buNone/>
            </a:pPr>
            <a:r>
              <a:rPr lang="ko-KR" altLang="en-US" sz="885" b="1" dirty="0">
                <a:solidFill>
                  <a:srgbClr val="0052CC"/>
                </a:solidFill>
              </a:rPr>
              <a:t>지능형 자동 조명 제어</a:t>
            </a:r>
            <a:endParaRPr lang="en-US" sz="885" dirty="0"/>
          </a:p>
        </p:txBody>
      </p:sp>
      <p:sp>
        <p:nvSpPr>
          <p:cNvPr id="12" name="Text 14">
            <a:extLst>
              <a:ext uri="{FF2B5EF4-FFF2-40B4-BE49-F238E27FC236}">
                <a16:creationId xmlns:a16="http://schemas.microsoft.com/office/drawing/2014/main" id="{E02E9EFF-A4D7-F73D-B7D7-ED30E84D54C6}"/>
              </a:ext>
            </a:extLst>
          </p:cNvPr>
          <p:cNvSpPr/>
          <p:nvPr/>
        </p:nvSpPr>
        <p:spPr>
          <a:xfrm>
            <a:off x="4857750" y="2489086"/>
            <a:ext cx="3679031" cy="184602"/>
          </a:xfrm>
          <a:prstGeom prst="rect">
            <a:avLst/>
          </a:prstGeom>
          <a:noFill/>
          <a:ln/>
        </p:spPr>
        <p:txBody>
          <a:bodyPr wrap="square" lIns="0" tIns="0" rIns="0" bIns="0" rtlCol="0" anchor="t">
            <a:spAutoFit/>
          </a:bodyPr>
          <a:lstStyle/>
          <a:p>
            <a:pPr>
              <a:lnSpc>
                <a:spcPts val="1600"/>
              </a:lnSpc>
            </a:pPr>
            <a:r>
              <a:rPr lang="en-US" altLang="ko-KR" sz="942" dirty="0">
                <a:solidFill>
                  <a:srgbClr val="444444"/>
                </a:solidFill>
              </a:rPr>
              <a:t>CDS </a:t>
            </a:r>
            <a:r>
              <a:rPr lang="ko-KR" altLang="en-US" sz="942" dirty="0" err="1">
                <a:solidFill>
                  <a:srgbClr val="444444"/>
                </a:solidFill>
              </a:rPr>
              <a:t>센서값에</a:t>
            </a:r>
            <a:r>
              <a:rPr lang="ko-KR" altLang="en-US" sz="942" dirty="0">
                <a:solidFill>
                  <a:srgbClr val="444444"/>
                </a:solidFill>
              </a:rPr>
              <a:t> 반응하여</a:t>
            </a:r>
            <a:r>
              <a:rPr lang="en-US" altLang="ko-KR" sz="942" dirty="0">
                <a:solidFill>
                  <a:srgbClr val="444444"/>
                </a:solidFill>
              </a:rPr>
              <a:t>, </a:t>
            </a:r>
            <a:r>
              <a:rPr lang="ko-KR" altLang="en-US" sz="942" dirty="0">
                <a:solidFill>
                  <a:srgbClr val="444444"/>
                </a:solidFill>
              </a:rPr>
              <a:t>어두운 환경이 감지될 때만 자동으로 점등</a:t>
            </a:r>
            <a:endParaRPr lang="en-US" sz="942" dirty="0"/>
          </a:p>
        </p:txBody>
      </p:sp>
      <p:sp>
        <p:nvSpPr>
          <p:cNvPr id="13" name="Shape 7">
            <a:extLst>
              <a:ext uri="{FF2B5EF4-FFF2-40B4-BE49-F238E27FC236}">
                <a16:creationId xmlns:a16="http://schemas.microsoft.com/office/drawing/2014/main" id="{8DB0ACBA-F5A2-A31D-B083-4E2040CC8125}"/>
              </a:ext>
            </a:extLst>
          </p:cNvPr>
          <p:cNvSpPr/>
          <p:nvPr/>
        </p:nvSpPr>
        <p:spPr>
          <a:xfrm>
            <a:off x="428625" y="3090307"/>
            <a:ext cx="4036219" cy="1838623"/>
          </a:xfrm>
          <a:prstGeom prst="rect">
            <a:avLst/>
          </a:prstGeom>
          <a:solidFill>
            <a:srgbClr val="F8F9FA"/>
          </a:solidFill>
          <a:ln w="9144">
            <a:solidFill>
              <a:srgbClr val="E0E0E0"/>
            </a:solidFill>
            <a:prstDash val="solid"/>
          </a:ln>
        </p:spPr>
        <p:txBody>
          <a:bodyPr/>
          <a:lstStyle/>
          <a:p>
            <a:endParaRPr lang="ko-KR" altLang="en-US"/>
          </a:p>
        </p:txBody>
      </p:sp>
      <p:pic>
        <p:nvPicPr>
          <p:cNvPr id="14" name="Image 2" descr="preencoded.png">
            <a:extLst>
              <a:ext uri="{FF2B5EF4-FFF2-40B4-BE49-F238E27FC236}">
                <a16:creationId xmlns:a16="http://schemas.microsoft.com/office/drawing/2014/main" id="{91E6AB5F-A217-C47E-662B-0DB8284B3082}"/>
              </a:ext>
            </a:extLst>
          </p:cNvPr>
          <p:cNvPicPr>
            <a:picLocks noChangeAspect="1"/>
          </p:cNvPicPr>
          <p:nvPr/>
        </p:nvPicPr>
        <p:blipFill>
          <a:blip r:embed="rId7"/>
          <a:stretch>
            <a:fillRect/>
          </a:stretch>
        </p:blipFill>
        <p:spPr>
          <a:xfrm>
            <a:off x="607219" y="3279617"/>
            <a:ext cx="257175" cy="228600"/>
          </a:xfrm>
          <a:prstGeom prst="rect">
            <a:avLst/>
          </a:prstGeom>
        </p:spPr>
      </p:pic>
      <p:sp>
        <p:nvSpPr>
          <p:cNvPr id="15" name="Text 8">
            <a:extLst>
              <a:ext uri="{FF2B5EF4-FFF2-40B4-BE49-F238E27FC236}">
                <a16:creationId xmlns:a16="http://schemas.microsoft.com/office/drawing/2014/main" id="{10820F9B-1D78-2712-5767-B182400E3C98}"/>
              </a:ext>
            </a:extLst>
          </p:cNvPr>
          <p:cNvSpPr/>
          <p:nvPr/>
        </p:nvSpPr>
        <p:spPr>
          <a:xfrm>
            <a:off x="971550" y="3268901"/>
            <a:ext cx="1713998" cy="192810"/>
          </a:xfrm>
          <a:prstGeom prst="rect">
            <a:avLst/>
          </a:prstGeom>
          <a:noFill/>
          <a:ln/>
        </p:spPr>
        <p:txBody>
          <a:bodyPr wrap="square" lIns="0" tIns="0" rIns="0" bIns="0" rtlCol="0" anchor="t">
            <a:spAutoFit/>
          </a:bodyPr>
          <a:lstStyle/>
          <a:p>
            <a:pPr marL="0" indent="0" algn="l">
              <a:lnSpc>
                <a:spcPts val="1600"/>
              </a:lnSpc>
              <a:buNone/>
            </a:pPr>
            <a:r>
              <a:rPr lang="en-US" sz="1193" b="1" dirty="0">
                <a:solidFill>
                  <a:srgbClr val="1A1A1A"/>
                </a:solidFill>
              </a:rPr>
              <a:t>CDS</a:t>
            </a:r>
            <a:endParaRPr lang="en-US" sz="1193" dirty="0"/>
          </a:p>
        </p:txBody>
      </p:sp>
      <p:sp>
        <p:nvSpPr>
          <p:cNvPr id="16" name="Text 9">
            <a:extLst>
              <a:ext uri="{FF2B5EF4-FFF2-40B4-BE49-F238E27FC236}">
                <a16:creationId xmlns:a16="http://schemas.microsoft.com/office/drawing/2014/main" id="{DDFC5D3C-69AF-88E9-5A4D-73EF88B6107E}"/>
              </a:ext>
            </a:extLst>
          </p:cNvPr>
          <p:cNvSpPr/>
          <p:nvPr/>
        </p:nvSpPr>
        <p:spPr>
          <a:xfrm>
            <a:off x="607218" y="4413969"/>
            <a:ext cx="3679031" cy="144270"/>
          </a:xfrm>
          <a:prstGeom prst="rect">
            <a:avLst/>
          </a:prstGeom>
          <a:noFill/>
          <a:ln/>
        </p:spPr>
        <p:txBody>
          <a:bodyPr wrap="square" lIns="0" tIns="0" rIns="0" bIns="0" rtlCol="0" anchor="t">
            <a:spAutoFit/>
          </a:bodyPr>
          <a:lstStyle/>
          <a:p>
            <a:pPr marL="0" indent="0" algn="l">
              <a:lnSpc>
                <a:spcPts val="1200"/>
              </a:lnSpc>
              <a:buNone/>
            </a:pPr>
            <a:r>
              <a:rPr lang="ko-KR" altLang="en-US" sz="885" b="1" dirty="0">
                <a:solidFill>
                  <a:srgbClr val="0052CC"/>
                </a:solidFill>
              </a:rPr>
              <a:t>주변 환경 실시간 모니터링</a:t>
            </a:r>
            <a:endParaRPr lang="en-US" sz="885" dirty="0"/>
          </a:p>
        </p:txBody>
      </p:sp>
      <p:sp>
        <p:nvSpPr>
          <p:cNvPr id="27" name="Text 10">
            <a:extLst>
              <a:ext uri="{FF2B5EF4-FFF2-40B4-BE49-F238E27FC236}">
                <a16:creationId xmlns:a16="http://schemas.microsoft.com/office/drawing/2014/main" id="{350F3395-7357-F933-BEBF-44D359BE6346}"/>
              </a:ext>
            </a:extLst>
          </p:cNvPr>
          <p:cNvSpPr/>
          <p:nvPr/>
        </p:nvSpPr>
        <p:spPr>
          <a:xfrm>
            <a:off x="607219" y="4576281"/>
            <a:ext cx="3664886" cy="184602"/>
          </a:xfrm>
          <a:prstGeom prst="rect">
            <a:avLst/>
          </a:prstGeom>
          <a:noFill/>
          <a:ln/>
        </p:spPr>
        <p:txBody>
          <a:bodyPr wrap="square" lIns="0" tIns="0" rIns="0" bIns="0" rtlCol="0" anchor="t">
            <a:spAutoFit/>
          </a:bodyPr>
          <a:lstStyle/>
          <a:p>
            <a:pPr marL="0" indent="0" algn="l">
              <a:lnSpc>
                <a:spcPts val="1600"/>
              </a:lnSpc>
              <a:buNone/>
            </a:pPr>
            <a:r>
              <a:rPr lang="ko-KR" altLang="en-US" sz="942" dirty="0">
                <a:solidFill>
                  <a:srgbClr val="444444"/>
                </a:solidFill>
              </a:rPr>
              <a:t>주변의 조도</a:t>
            </a:r>
            <a:r>
              <a:rPr lang="en-US" altLang="ko-KR" sz="942" dirty="0">
                <a:solidFill>
                  <a:srgbClr val="444444"/>
                </a:solidFill>
              </a:rPr>
              <a:t>(</a:t>
            </a:r>
            <a:r>
              <a:rPr lang="ko-KR" altLang="en-US" sz="942" dirty="0">
                <a:solidFill>
                  <a:srgbClr val="444444"/>
                </a:solidFill>
              </a:rPr>
              <a:t>밝기</a:t>
            </a:r>
            <a:r>
              <a:rPr lang="en-US" altLang="ko-KR" sz="942" dirty="0">
                <a:solidFill>
                  <a:srgbClr val="444444"/>
                </a:solidFill>
              </a:rPr>
              <a:t>) </a:t>
            </a:r>
            <a:r>
              <a:rPr lang="ko-KR" altLang="en-US" sz="942" dirty="0">
                <a:solidFill>
                  <a:srgbClr val="444444"/>
                </a:solidFill>
              </a:rPr>
              <a:t>변화를 실시간으로 감지</a:t>
            </a:r>
            <a:r>
              <a:rPr lang="en-US" altLang="ko-KR" sz="942" dirty="0">
                <a:solidFill>
                  <a:srgbClr val="444444"/>
                </a:solidFill>
              </a:rPr>
              <a:t>.</a:t>
            </a:r>
            <a:endParaRPr lang="en-US" sz="942" dirty="0"/>
          </a:p>
        </p:txBody>
      </p:sp>
      <p:pic>
        <p:nvPicPr>
          <p:cNvPr id="42" name="그림 41">
            <a:extLst>
              <a:ext uri="{FF2B5EF4-FFF2-40B4-BE49-F238E27FC236}">
                <a16:creationId xmlns:a16="http://schemas.microsoft.com/office/drawing/2014/main" id="{A5546B63-9AE0-C05D-C202-90C055A06BDE}"/>
              </a:ext>
            </a:extLst>
          </p:cNvPr>
          <p:cNvPicPr>
            <a:picLocks noChangeAspect="1"/>
          </p:cNvPicPr>
          <p:nvPr/>
        </p:nvPicPr>
        <p:blipFill>
          <a:blip r:embed="rId8"/>
          <a:stretch>
            <a:fillRect/>
          </a:stretch>
        </p:blipFill>
        <p:spPr>
          <a:xfrm>
            <a:off x="3124219" y="3272534"/>
            <a:ext cx="1147885" cy="913795"/>
          </a:xfrm>
          <a:prstGeom prst="rect">
            <a:avLst/>
          </a:prstGeom>
        </p:spPr>
      </p:pic>
      <p:pic>
        <p:nvPicPr>
          <p:cNvPr id="43" name="그림 42">
            <a:extLst>
              <a:ext uri="{FF2B5EF4-FFF2-40B4-BE49-F238E27FC236}">
                <a16:creationId xmlns:a16="http://schemas.microsoft.com/office/drawing/2014/main" id="{99EF5DB8-B8C0-2CBC-B4FB-B53D0F08DF5A}"/>
              </a:ext>
            </a:extLst>
          </p:cNvPr>
          <p:cNvPicPr>
            <a:picLocks noChangeAspect="1"/>
          </p:cNvPicPr>
          <p:nvPr/>
        </p:nvPicPr>
        <p:blipFill>
          <a:blip r:embed="rId9"/>
          <a:srcRect l="9910" t="15537" r="11398" b="8705"/>
          <a:stretch>
            <a:fillRect/>
          </a:stretch>
        </p:blipFill>
        <p:spPr>
          <a:xfrm>
            <a:off x="7353840" y="1226940"/>
            <a:ext cx="1182941" cy="1052060"/>
          </a:xfrm>
          <a:prstGeom prst="rect">
            <a:avLst/>
          </a:prstGeom>
        </p:spPr>
      </p:pic>
      <p:grpSp>
        <p:nvGrpSpPr>
          <p:cNvPr id="44" name="그룹 43">
            <a:extLst>
              <a:ext uri="{FF2B5EF4-FFF2-40B4-BE49-F238E27FC236}">
                <a16:creationId xmlns:a16="http://schemas.microsoft.com/office/drawing/2014/main" id="{32D59DAE-E2DE-060B-62D3-BC54D9B160BE}"/>
              </a:ext>
            </a:extLst>
          </p:cNvPr>
          <p:cNvGrpSpPr/>
          <p:nvPr/>
        </p:nvGrpSpPr>
        <p:grpSpPr>
          <a:xfrm>
            <a:off x="4617263" y="3090307"/>
            <a:ext cx="4098112" cy="1838623"/>
            <a:chOff x="397483" y="1587219"/>
            <a:chExt cx="8317892" cy="3081363"/>
          </a:xfrm>
        </p:grpSpPr>
        <p:pic>
          <p:nvPicPr>
            <p:cNvPr id="8" name="그림 7">
              <a:extLst>
                <a:ext uri="{FF2B5EF4-FFF2-40B4-BE49-F238E27FC236}">
                  <a16:creationId xmlns:a16="http://schemas.microsoft.com/office/drawing/2014/main" id="{C5E0294B-C0D6-DAB5-F622-976FBEE99E04}"/>
                </a:ext>
              </a:extLst>
            </p:cNvPr>
            <p:cNvPicPr>
              <a:picLocks noChangeAspect="1"/>
            </p:cNvPicPr>
            <p:nvPr/>
          </p:nvPicPr>
          <p:blipFill>
            <a:blip r:embed="rId10"/>
            <a:stretch>
              <a:fillRect/>
            </a:stretch>
          </p:blipFill>
          <p:spPr>
            <a:xfrm>
              <a:off x="397483" y="1591272"/>
              <a:ext cx="4103079" cy="3077310"/>
            </a:xfrm>
            <a:prstGeom prst="rect">
              <a:avLst/>
            </a:prstGeom>
          </p:spPr>
        </p:pic>
        <p:pic>
          <p:nvPicPr>
            <p:cNvPr id="10" name="그림 9">
              <a:extLst>
                <a:ext uri="{FF2B5EF4-FFF2-40B4-BE49-F238E27FC236}">
                  <a16:creationId xmlns:a16="http://schemas.microsoft.com/office/drawing/2014/main" id="{0F0366E5-7BB9-727B-882E-1BB840CBD116}"/>
                </a:ext>
              </a:extLst>
            </p:cNvPr>
            <p:cNvPicPr>
              <a:picLocks noChangeAspect="1"/>
            </p:cNvPicPr>
            <p:nvPr/>
          </p:nvPicPr>
          <p:blipFill>
            <a:blip r:embed="rId11"/>
            <a:stretch>
              <a:fillRect/>
            </a:stretch>
          </p:blipFill>
          <p:spPr>
            <a:xfrm>
              <a:off x="4612295" y="1587219"/>
              <a:ext cx="4103080" cy="3077310"/>
            </a:xfrm>
            <a:prstGeom prst="rect">
              <a:avLst/>
            </a:prstGeom>
          </p:spPr>
        </p:pic>
      </p:grpSp>
    </p:spTree>
    <p:extLst>
      <p:ext uri="{BB962C8B-B14F-4D97-AF65-F5344CB8AC3E}">
        <p14:creationId xmlns:p14="http://schemas.microsoft.com/office/powerpoint/2010/main" val="33181611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A1F5B5-77A0-F5CB-6FD4-F7E49AA7BB94}"/>
            </a:ext>
          </a:extLst>
        </p:cNvPr>
        <p:cNvGrpSpPr/>
        <p:nvPr/>
      </p:nvGrpSpPr>
      <p:grpSpPr>
        <a:xfrm>
          <a:off x="0" y="0"/>
          <a:ext cx="0" cy="0"/>
          <a:chOff x="0" y="0"/>
          <a:chExt cx="0" cy="0"/>
        </a:xfrm>
      </p:grpSpPr>
      <p:pic>
        <p:nvPicPr>
          <p:cNvPr id="3" name="Image 0" descr="preencoded.png">
            <a:extLst>
              <a:ext uri="{FF2B5EF4-FFF2-40B4-BE49-F238E27FC236}">
                <a16:creationId xmlns:a16="http://schemas.microsoft.com/office/drawing/2014/main" id="{1D3FCB1A-DCE8-E320-27EB-C420DB66C0EC}"/>
              </a:ext>
            </a:extLst>
          </p:cNvPr>
          <p:cNvPicPr>
            <a:picLocks noChangeAspect="1"/>
          </p:cNvPicPr>
          <p:nvPr/>
        </p:nvPicPr>
        <p:blipFill>
          <a:blip r:embed="rId3"/>
          <a:stretch>
            <a:fillRect/>
          </a:stretch>
        </p:blipFill>
        <p:spPr>
          <a:xfrm>
            <a:off x="0" y="0"/>
            <a:ext cx="9144000" cy="5143500"/>
          </a:xfrm>
          <a:prstGeom prst="rect">
            <a:avLst/>
          </a:prstGeom>
        </p:spPr>
      </p:pic>
      <p:sp>
        <p:nvSpPr>
          <p:cNvPr id="4" name="Shape 0">
            <a:extLst>
              <a:ext uri="{FF2B5EF4-FFF2-40B4-BE49-F238E27FC236}">
                <a16:creationId xmlns:a16="http://schemas.microsoft.com/office/drawing/2014/main" id="{60F15C28-4552-2162-4A75-638E847000FC}"/>
              </a:ext>
            </a:extLst>
          </p:cNvPr>
          <p:cNvSpPr/>
          <p:nvPr/>
        </p:nvSpPr>
        <p:spPr>
          <a:xfrm>
            <a:off x="428625" y="285750"/>
            <a:ext cx="8286750" cy="466130"/>
          </a:xfrm>
          <a:prstGeom prst="rect">
            <a:avLst/>
          </a:prstGeom>
          <a:solidFill>
            <a:srgbClr val="000000">
              <a:alpha val="0"/>
            </a:srgbClr>
          </a:solidFill>
          <a:ln/>
        </p:spPr>
        <p:txBody>
          <a:bodyPr/>
          <a:lstStyle/>
          <a:p>
            <a:endParaRPr lang="ko-KR" altLang="en-US"/>
          </a:p>
        </p:txBody>
      </p:sp>
      <p:sp>
        <p:nvSpPr>
          <p:cNvPr id="5" name="Shape 1">
            <a:extLst>
              <a:ext uri="{FF2B5EF4-FFF2-40B4-BE49-F238E27FC236}">
                <a16:creationId xmlns:a16="http://schemas.microsoft.com/office/drawing/2014/main" id="{FAB8C9A5-B3DB-B41E-321F-7D8D41CBBAD0}"/>
              </a:ext>
            </a:extLst>
          </p:cNvPr>
          <p:cNvSpPr/>
          <p:nvPr/>
        </p:nvSpPr>
        <p:spPr>
          <a:xfrm>
            <a:off x="428625" y="285750"/>
            <a:ext cx="71438" cy="466130"/>
          </a:xfrm>
          <a:prstGeom prst="rect">
            <a:avLst/>
          </a:prstGeom>
          <a:solidFill>
            <a:srgbClr val="0052CC"/>
          </a:solidFill>
          <a:ln/>
        </p:spPr>
        <p:txBody>
          <a:bodyPr/>
          <a:lstStyle/>
          <a:p>
            <a:endParaRPr lang="ko-KR" altLang="en-US"/>
          </a:p>
        </p:txBody>
      </p:sp>
      <p:sp>
        <p:nvSpPr>
          <p:cNvPr id="6" name="Text 2">
            <a:extLst>
              <a:ext uri="{FF2B5EF4-FFF2-40B4-BE49-F238E27FC236}">
                <a16:creationId xmlns:a16="http://schemas.microsoft.com/office/drawing/2014/main" id="{E20CF375-248E-1BE2-FC11-90A6BE4FD31E}"/>
              </a:ext>
            </a:extLst>
          </p:cNvPr>
          <p:cNvSpPr/>
          <p:nvPr/>
        </p:nvSpPr>
        <p:spPr>
          <a:xfrm>
            <a:off x="571500" y="285750"/>
            <a:ext cx="1320233" cy="387222"/>
          </a:xfrm>
          <a:prstGeom prst="rect">
            <a:avLst/>
          </a:prstGeom>
          <a:noFill/>
          <a:ln/>
        </p:spPr>
        <p:txBody>
          <a:bodyPr wrap="none" lIns="0" tIns="0" rIns="0" bIns="0" rtlCol="0" anchor="t">
            <a:spAutoFit/>
          </a:bodyPr>
          <a:lstStyle/>
          <a:p>
            <a:pPr>
              <a:lnSpc>
                <a:spcPts val="3200"/>
              </a:lnSpc>
            </a:pPr>
            <a:r>
              <a:rPr lang="ko-KR" altLang="en-US" sz="2436" b="1" kern="0" spc="-1" dirty="0">
                <a:solidFill>
                  <a:srgbClr val="1A1A1A"/>
                </a:solidFill>
              </a:rPr>
              <a:t>주요 기능</a:t>
            </a:r>
            <a:endParaRPr lang="en-US" altLang="ko-KR" sz="2436" dirty="0"/>
          </a:p>
        </p:txBody>
      </p:sp>
      <p:sp>
        <p:nvSpPr>
          <p:cNvPr id="7" name="Shape 3">
            <a:extLst>
              <a:ext uri="{FF2B5EF4-FFF2-40B4-BE49-F238E27FC236}">
                <a16:creationId xmlns:a16="http://schemas.microsoft.com/office/drawing/2014/main" id="{BCBE3E21-B883-2017-B20C-DD7D8227480D}"/>
              </a:ext>
            </a:extLst>
          </p:cNvPr>
          <p:cNvSpPr/>
          <p:nvPr/>
        </p:nvSpPr>
        <p:spPr>
          <a:xfrm>
            <a:off x="428625" y="966192"/>
            <a:ext cx="8286750" cy="1917196"/>
          </a:xfrm>
          <a:prstGeom prst="rect">
            <a:avLst/>
          </a:prstGeom>
          <a:solidFill>
            <a:srgbClr val="F8F9FA"/>
          </a:solidFill>
          <a:ln w="9144">
            <a:solidFill>
              <a:srgbClr val="E0E0E0"/>
            </a:solidFill>
            <a:prstDash val="solid"/>
          </a:ln>
        </p:spPr>
        <p:txBody>
          <a:bodyPr/>
          <a:lstStyle/>
          <a:p>
            <a:endParaRPr lang="ko-KR" altLang="en-US"/>
          </a:p>
        </p:txBody>
      </p:sp>
      <p:sp>
        <p:nvSpPr>
          <p:cNvPr id="9" name="Text 4">
            <a:extLst>
              <a:ext uri="{FF2B5EF4-FFF2-40B4-BE49-F238E27FC236}">
                <a16:creationId xmlns:a16="http://schemas.microsoft.com/office/drawing/2014/main" id="{695C7B06-EA21-0698-2CB9-0DFDF280B0EA}"/>
              </a:ext>
            </a:extLst>
          </p:cNvPr>
          <p:cNvSpPr/>
          <p:nvPr/>
        </p:nvSpPr>
        <p:spPr>
          <a:xfrm>
            <a:off x="914400" y="1144786"/>
            <a:ext cx="1282402" cy="192810"/>
          </a:xfrm>
          <a:prstGeom prst="rect">
            <a:avLst/>
          </a:prstGeom>
          <a:noFill/>
          <a:ln/>
        </p:spPr>
        <p:txBody>
          <a:bodyPr wrap="none" lIns="0" tIns="0" rIns="0" bIns="0" rtlCol="0" anchor="t">
            <a:spAutoFit/>
          </a:bodyPr>
          <a:lstStyle/>
          <a:p>
            <a:pPr marL="0" indent="0" algn="l">
              <a:lnSpc>
                <a:spcPts val="1600"/>
              </a:lnSpc>
              <a:buNone/>
            </a:pPr>
            <a:r>
              <a:rPr lang="en-US" sz="1193" b="1" dirty="0">
                <a:solidFill>
                  <a:srgbClr val="1A1A1A"/>
                </a:solidFill>
              </a:rPr>
              <a:t>DB</a:t>
            </a:r>
            <a:r>
              <a:rPr lang="ko-KR" altLang="en-US" sz="1193" b="1" dirty="0">
                <a:solidFill>
                  <a:srgbClr val="1A1A1A"/>
                </a:solidFill>
              </a:rPr>
              <a:t>관리 클라이언트</a:t>
            </a:r>
            <a:endParaRPr lang="en-US" sz="1193" dirty="0"/>
          </a:p>
        </p:txBody>
      </p:sp>
      <p:sp>
        <p:nvSpPr>
          <p:cNvPr id="10" name="Text 5">
            <a:extLst>
              <a:ext uri="{FF2B5EF4-FFF2-40B4-BE49-F238E27FC236}">
                <a16:creationId xmlns:a16="http://schemas.microsoft.com/office/drawing/2014/main" id="{91FB5A87-8069-A02F-983C-2D6CA74765C6}"/>
              </a:ext>
            </a:extLst>
          </p:cNvPr>
          <p:cNvSpPr/>
          <p:nvPr/>
        </p:nvSpPr>
        <p:spPr>
          <a:xfrm>
            <a:off x="607218" y="1475339"/>
            <a:ext cx="1461279" cy="156068"/>
          </a:xfrm>
          <a:prstGeom prst="rect">
            <a:avLst/>
          </a:prstGeom>
          <a:noFill/>
          <a:ln/>
        </p:spPr>
        <p:txBody>
          <a:bodyPr wrap="square" lIns="0" tIns="0" rIns="0" bIns="0" rtlCol="0" anchor="t">
            <a:spAutoFit/>
          </a:bodyPr>
          <a:lstStyle/>
          <a:p>
            <a:pPr>
              <a:lnSpc>
                <a:spcPts val="1200"/>
              </a:lnSpc>
            </a:pPr>
            <a:r>
              <a:rPr lang="en-US" sz="1200" b="1" dirty="0">
                <a:solidFill>
                  <a:srgbClr val="0052CC"/>
                </a:solidFill>
              </a:rPr>
              <a:t>Car DB</a:t>
            </a:r>
            <a:endParaRPr lang="en-US" sz="1200" dirty="0"/>
          </a:p>
        </p:txBody>
      </p:sp>
      <p:sp>
        <p:nvSpPr>
          <p:cNvPr id="11" name="Text 6">
            <a:extLst>
              <a:ext uri="{FF2B5EF4-FFF2-40B4-BE49-F238E27FC236}">
                <a16:creationId xmlns:a16="http://schemas.microsoft.com/office/drawing/2014/main" id="{66602380-564E-C74B-ABDA-0D5391AFE0CF}"/>
              </a:ext>
            </a:extLst>
          </p:cNvPr>
          <p:cNvSpPr/>
          <p:nvPr/>
        </p:nvSpPr>
        <p:spPr>
          <a:xfrm>
            <a:off x="602398" y="1658041"/>
            <a:ext cx="3679031" cy="184602"/>
          </a:xfrm>
          <a:prstGeom prst="rect">
            <a:avLst/>
          </a:prstGeom>
          <a:noFill/>
          <a:ln/>
        </p:spPr>
        <p:txBody>
          <a:bodyPr wrap="square" lIns="0" tIns="0" rIns="0" bIns="0" rtlCol="0" anchor="t">
            <a:spAutoFit/>
          </a:bodyPr>
          <a:lstStyle/>
          <a:p>
            <a:pPr>
              <a:lnSpc>
                <a:spcPts val="1600"/>
              </a:lnSpc>
            </a:pPr>
            <a:r>
              <a:rPr lang="ko-KR" altLang="en-US" sz="942" dirty="0">
                <a:solidFill>
                  <a:srgbClr val="444444"/>
                </a:solidFill>
              </a:rPr>
              <a:t>차량의 식별 정보와 정확한 입차 시간을 기록</a:t>
            </a:r>
            <a:r>
              <a:rPr lang="en-US" altLang="ko-KR" sz="942" dirty="0">
                <a:solidFill>
                  <a:srgbClr val="444444"/>
                </a:solidFill>
              </a:rPr>
              <a:t>.</a:t>
            </a:r>
            <a:endParaRPr lang="en-US" sz="942" dirty="0"/>
          </a:p>
        </p:txBody>
      </p:sp>
      <p:pic>
        <p:nvPicPr>
          <p:cNvPr id="2" name="그림 1">
            <a:extLst>
              <a:ext uri="{FF2B5EF4-FFF2-40B4-BE49-F238E27FC236}">
                <a16:creationId xmlns:a16="http://schemas.microsoft.com/office/drawing/2014/main" id="{F8D9C084-5A53-F032-4AA5-6311C15BE0A1}"/>
              </a:ext>
            </a:extLst>
          </p:cNvPr>
          <p:cNvPicPr>
            <a:picLocks noChangeAspect="1"/>
          </p:cNvPicPr>
          <p:nvPr/>
        </p:nvPicPr>
        <p:blipFill>
          <a:blip r:embed="rId4">
            <a:extLst>
              <a:ext uri="{28A0092B-C50C-407E-A947-70E740481C1C}">
                <a14:useLocalDpi xmlns:a14="http://schemas.microsoft.com/office/drawing/2010/main" val="0"/>
              </a:ext>
            </a:extLst>
          </a:blip>
          <a:srcRect b="15643"/>
          <a:stretch>
            <a:fillRect/>
          </a:stretch>
        </p:blipFill>
        <p:spPr bwMode="auto">
          <a:xfrm>
            <a:off x="602398" y="1912353"/>
            <a:ext cx="2899668" cy="880097"/>
          </a:xfrm>
          <a:prstGeom prst="rect">
            <a:avLst/>
          </a:prstGeom>
          <a:noFill/>
          <a:ln>
            <a:noFill/>
          </a:ln>
        </p:spPr>
      </p:pic>
      <p:pic>
        <p:nvPicPr>
          <p:cNvPr id="27" name="그림 26">
            <a:extLst>
              <a:ext uri="{FF2B5EF4-FFF2-40B4-BE49-F238E27FC236}">
                <a16:creationId xmlns:a16="http://schemas.microsoft.com/office/drawing/2014/main" id="{05373C35-486E-97CE-3123-55A0B54E1FED}"/>
              </a:ext>
            </a:extLst>
          </p:cNvPr>
          <p:cNvPicPr>
            <a:picLocks noChangeAspect="1"/>
          </p:cNvPicPr>
          <p:nvPr/>
        </p:nvPicPr>
        <p:blipFill rotWithShape="1">
          <a:blip r:embed="rId5">
            <a:extLst>
              <a:ext uri="{28A0092B-C50C-407E-A947-70E740481C1C}">
                <a14:useLocalDpi xmlns:a14="http://schemas.microsoft.com/office/drawing/2010/main" val="0"/>
              </a:ext>
            </a:extLst>
          </a:blip>
          <a:srcRect l="1" r="-2618" b="82283"/>
          <a:stretch>
            <a:fillRect/>
          </a:stretch>
        </p:blipFill>
        <p:spPr bwMode="auto">
          <a:xfrm>
            <a:off x="4571999" y="1525437"/>
            <a:ext cx="3679031" cy="1267013"/>
          </a:xfrm>
          <a:prstGeom prst="rect">
            <a:avLst/>
          </a:prstGeom>
          <a:noFill/>
          <a:ln>
            <a:noFill/>
          </a:ln>
          <a:extLst>
            <a:ext uri="{53640926-AAD7-44D8-BBD7-CCE9431645EC}">
              <a14:shadowObscured xmlns:a14="http://schemas.microsoft.com/office/drawing/2010/main"/>
            </a:ext>
          </a:extLst>
        </p:spPr>
      </p:pic>
      <p:sp>
        <p:nvSpPr>
          <p:cNvPr id="22" name="Shape 3">
            <a:extLst>
              <a:ext uri="{FF2B5EF4-FFF2-40B4-BE49-F238E27FC236}">
                <a16:creationId xmlns:a16="http://schemas.microsoft.com/office/drawing/2014/main" id="{445E7688-748D-5D12-F310-8107D5029EE6}"/>
              </a:ext>
            </a:extLst>
          </p:cNvPr>
          <p:cNvSpPr/>
          <p:nvPr/>
        </p:nvSpPr>
        <p:spPr>
          <a:xfrm>
            <a:off x="428625" y="2953098"/>
            <a:ext cx="8286750" cy="1917196"/>
          </a:xfrm>
          <a:prstGeom prst="rect">
            <a:avLst/>
          </a:prstGeom>
          <a:solidFill>
            <a:srgbClr val="F8F9FA"/>
          </a:solidFill>
          <a:ln w="9144">
            <a:solidFill>
              <a:srgbClr val="E0E0E0"/>
            </a:solidFill>
            <a:prstDash val="solid"/>
          </a:ln>
        </p:spPr>
        <p:txBody>
          <a:bodyPr/>
          <a:lstStyle/>
          <a:p>
            <a:endParaRPr lang="ko-KR" altLang="en-US"/>
          </a:p>
        </p:txBody>
      </p:sp>
      <p:pic>
        <p:nvPicPr>
          <p:cNvPr id="28" name="그림 27">
            <a:extLst>
              <a:ext uri="{FF2B5EF4-FFF2-40B4-BE49-F238E27FC236}">
                <a16:creationId xmlns:a16="http://schemas.microsoft.com/office/drawing/2014/main" id="{6B2FB447-1EFC-F3E4-6F24-20ED3008EBEA}"/>
              </a:ext>
            </a:extLst>
          </p:cNvPr>
          <p:cNvPicPr>
            <a:picLocks noChangeAspect="1"/>
          </p:cNvPicPr>
          <p:nvPr/>
        </p:nvPicPr>
        <p:blipFill>
          <a:blip r:embed="rId6">
            <a:extLst>
              <a:ext uri="{28A0092B-C50C-407E-A947-70E740481C1C}">
                <a14:useLocalDpi xmlns:a14="http://schemas.microsoft.com/office/drawing/2010/main" val="0"/>
              </a:ext>
            </a:extLst>
          </a:blip>
          <a:srcRect b="13441"/>
          <a:stretch>
            <a:fillRect/>
          </a:stretch>
        </p:blipFill>
        <p:spPr bwMode="auto">
          <a:xfrm>
            <a:off x="607218" y="3629521"/>
            <a:ext cx="2885417" cy="1095574"/>
          </a:xfrm>
          <a:prstGeom prst="rect">
            <a:avLst/>
          </a:prstGeom>
          <a:noFill/>
          <a:ln>
            <a:noFill/>
          </a:ln>
        </p:spPr>
      </p:pic>
      <p:pic>
        <p:nvPicPr>
          <p:cNvPr id="29" name="그림 28">
            <a:extLst>
              <a:ext uri="{FF2B5EF4-FFF2-40B4-BE49-F238E27FC236}">
                <a16:creationId xmlns:a16="http://schemas.microsoft.com/office/drawing/2014/main" id="{A95A74E0-CF41-A273-ECB1-FC6526C5111A}"/>
              </a:ext>
            </a:extLst>
          </p:cNvPr>
          <p:cNvPicPr>
            <a:picLocks noChangeAspect="1"/>
          </p:cNvPicPr>
          <p:nvPr/>
        </p:nvPicPr>
        <p:blipFill rotWithShape="1">
          <a:blip r:embed="rId7">
            <a:extLst>
              <a:ext uri="{28A0092B-C50C-407E-A947-70E740481C1C}">
                <a14:useLocalDpi xmlns:a14="http://schemas.microsoft.com/office/drawing/2010/main" val="0"/>
              </a:ext>
            </a:extLst>
          </a:blip>
          <a:srcRect t="-5384" r="-408" b="81475"/>
          <a:stretch>
            <a:fillRect/>
          </a:stretch>
        </p:blipFill>
        <p:spPr bwMode="auto">
          <a:xfrm>
            <a:off x="4455200" y="3104599"/>
            <a:ext cx="4001764" cy="1620496"/>
          </a:xfrm>
          <a:prstGeom prst="rect">
            <a:avLst/>
          </a:prstGeom>
          <a:noFill/>
          <a:ln>
            <a:noFill/>
          </a:ln>
          <a:extLst>
            <a:ext uri="{53640926-AAD7-44D8-BBD7-CCE9431645EC}">
              <a14:shadowObscured xmlns:a14="http://schemas.microsoft.com/office/drawing/2010/main"/>
            </a:ext>
          </a:extLst>
        </p:spPr>
      </p:pic>
      <p:pic>
        <p:nvPicPr>
          <p:cNvPr id="30" name="Image 3" descr="preencoded.png">
            <a:extLst>
              <a:ext uri="{FF2B5EF4-FFF2-40B4-BE49-F238E27FC236}">
                <a16:creationId xmlns:a16="http://schemas.microsoft.com/office/drawing/2014/main" id="{532A656C-02A6-A0C1-0C3C-8D5D883F2BDE}"/>
              </a:ext>
            </a:extLst>
          </p:cNvPr>
          <p:cNvPicPr>
            <a:picLocks noChangeAspect="1"/>
          </p:cNvPicPr>
          <p:nvPr/>
        </p:nvPicPr>
        <p:blipFill>
          <a:blip r:embed="rId8"/>
          <a:stretch>
            <a:fillRect/>
          </a:stretch>
        </p:blipFill>
        <p:spPr>
          <a:xfrm>
            <a:off x="542925" y="1158155"/>
            <a:ext cx="257175" cy="228600"/>
          </a:xfrm>
          <a:prstGeom prst="rect">
            <a:avLst/>
          </a:prstGeom>
        </p:spPr>
      </p:pic>
      <p:sp>
        <p:nvSpPr>
          <p:cNvPr id="8" name="Text 5">
            <a:extLst>
              <a:ext uri="{FF2B5EF4-FFF2-40B4-BE49-F238E27FC236}">
                <a16:creationId xmlns:a16="http://schemas.microsoft.com/office/drawing/2014/main" id="{1CE3655E-8D43-126E-0A5C-8D96DCC58901}"/>
              </a:ext>
            </a:extLst>
          </p:cNvPr>
          <p:cNvSpPr/>
          <p:nvPr/>
        </p:nvSpPr>
        <p:spPr>
          <a:xfrm>
            <a:off x="597577" y="3123086"/>
            <a:ext cx="1502732" cy="309957"/>
          </a:xfrm>
          <a:prstGeom prst="rect">
            <a:avLst/>
          </a:prstGeom>
          <a:noFill/>
          <a:ln/>
        </p:spPr>
        <p:txBody>
          <a:bodyPr wrap="square" lIns="0" tIns="0" rIns="0" bIns="0" rtlCol="0" anchor="t">
            <a:spAutoFit/>
          </a:bodyPr>
          <a:lstStyle/>
          <a:p>
            <a:pPr>
              <a:lnSpc>
                <a:spcPts val="1200"/>
              </a:lnSpc>
            </a:pPr>
            <a:r>
              <a:rPr lang="en-US" altLang="ko-KR" sz="1200" b="1" dirty="0">
                <a:solidFill>
                  <a:srgbClr val="0052CC"/>
                </a:solidFill>
              </a:rPr>
              <a:t>Parking DB</a:t>
            </a:r>
            <a:endParaRPr lang="en-US" altLang="ko-KR" sz="1200" dirty="0"/>
          </a:p>
          <a:p>
            <a:pPr>
              <a:lnSpc>
                <a:spcPts val="1200"/>
              </a:lnSpc>
            </a:pPr>
            <a:endParaRPr lang="en-US" altLang="ko-KR" sz="1200" dirty="0"/>
          </a:p>
        </p:txBody>
      </p:sp>
      <p:sp>
        <p:nvSpPr>
          <p:cNvPr id="17" name="Text 6">
            <a:extLst>
              <a:ext uri="{FF2B5EF4-FFF2-40B4-BE49-F238E27FC236}">
                <a16:creationId xmlns:a16="http://schemas.microsoft.com/office/drawing/2014/main" id="{4F042F6F-998E-F1BE-191C-0D8571F67C57}"/>
              </a:ext>
            </a:extLst>
          </p:cNvPr>
          <p:cNvSpPr/>
          <p:nvPr/>
        </p:nvSpPr>
        <p:spPr>
          <a:xfrm>
            <a:off x="602397" y="3322454"/>
            <a:ext cx="3679031" cy="184602"/>
          </a:xfrm>
          <a:prstGeom prst="rect">
            <a:avLst/>
          </a:prstGeom>
          <a:noFill/>
          <a:ln/>
        </p:spPr>
        <p:txBody>
          <a:bodyPr wrap="square" lIns="0" tIns="0" rIns="0" bIns="0" rtlCol="0" anchor="t">
            <a:spAutoFit/>
          </a:bodyPr>
          <a:lstStyle/>
          <a:p>
            <a:pPr>
              <a:lnSpc>
                <a:spcPts val="1600"/>
              </a:lnSpc>
            </a:pPr>
            <a:r>
              <a:rPr lang="ko-KR" altLang="en-US" sz="942" dirty="0">
                <a:solidFill>
                  <a:srgbClr val="444444"/>
                </a:solidFill>
              </a:rPr>
              <a:t>주차 칸의 상태를 기록</a:t>
            </a:r>
            <a:r>
              <a:rPr lang="en-US" altLang="ko-KR" sz="942" dirty="0">
                <a:solidFill>
                  <a:srgbClr val="444444"/>
                </a:solidFill>
              </a:rPr>
              <a:t>.</a:t>
            </a:r>
            <a:endParaRPr lang="ko-KR" altLang="en-US" sz="942" dirty="0">
              <a:solidFill>
                <a:srgbClr val="444444"/>
              </a:solidFill>
            </a:endParaRPr>
          </a:p>
        </p:txBody>
      </p:sp>
    </p:spTree>
    <p:extLst>
      <p:ext uri="{BB962C8B-B14F-4D97-AF65-F5344CB8AC3E}">
        <p14:creationId xmlns:p14="http://schemas.microsoft.com/office/powerpoint/2010/main" val="42735172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DD4DDA-8121-800B-DCCE-98227DDE6E22}"/>
            </a:ext>
          </a:extLst>
        </p:cNvPr>
        <p:cNvGrpSpPr/>
        <p:nvPr/>
      </p:nvGrpSpPr>
      <p:grpSpPr>
        <a:xfrm>
          <a:off x="0" y="0"/>
          <a:ext cx="0" cy="0"/>
          <a:chOff x="0" y="0"/>
          <a:chExt cx="0" cy="0"/>
        </a:xfrm>
      </p:grpSpPr>
      <p:pic>
        <p:nvPicPr>
          <p:cNvPr id="3" name="Image 0" descr="preencoded.png">
            <a:extLst>
              <a:ext uri="{FF2B5EF4-FFF2-40B4-BE49-F238E27FC236}">
                <a16:creationId xmlns:a16="http://schemas.microsoft.com/office/drawing/2014/main" id="{66B0EBB9-FC63-E2C1-6ABD-BCDF787563BA}"/>
              </a:ext>
            </a:extLst>
          </p:cNvPr>
          <p:cNvPicPr>
            <a:picLocks noChangeAspect="1"/>
          </p:cNvPicPr>
          <p:nvPr/>
        </p:nvPicPr>
        <p:blipFill>
          <a:blip r:embed="rId3"/>
          <a:stretch>
            <a:fillRect/>
          </a:stretch>
        </p:blipFill>
        <p:spPr>
          <a:xfrm>
            <a:off x="0" y="0"/>
            <a:ext cx="9144000" cy="5143500"/>
          </a:xfrm>
          <a:prstGeom prst="rect">
            <a:avLst/>
          </a:prstGeom>
        </p:spPr>
      </p:pic>
      <p:sp>
        <p:nvSpPr>
          <p:cNvPr id="4" name="Shape 0">
            <a:extLst>
              <a:ext uri="{FF2B5EF4-FFF2-40B4-BE49-F238E27FC236}">
                <a16:creationId xmlns:a16="http://schemas.microsoft.com/office/drawing/2014/main" id="{03683B6A-AC82-775E-65EF-4AA98918C24D}"/>
              </a:ext>
            </a:extLst>
          </p:cNvPr>
          <p:cNvSpPr/>
          <p:nvPr/>
        </p:nvSpPr>
        <p:spPr>
          <a:xfrm>
            <a:off x="428625" y="285750"/>
            <a:ext cx="8286750" cy="466130"/>
          </a:xfrm>
          <a:prstGeom prst="rect">
            <a:avLst/>
          </a:prstGeom>
          <a:solidFill>
            <a:srgbClr val="000000">
              <a:alpha val="0"/>
            </a:srgbClr>
          </a:solidFill>
          <a:ln/>
        </p:spPr>
        <p:txBody>
          <a:bodyPr/>
          <a:lstStyle/>
          <a:p>
            <a:endParaRPr lang="ko-KR" altLang="en-US"/>
          </a:p>
        </p:txBody>
      </p:sp>
      <p:sp>
        <p:nvSpPr>
          <p:cNvPr id="5" name="Shape 1">
            <a:extLst>
              <a:ext uri="{FF2B5EF4-FFF2-40B4-BE49-F238E27FC236}">
                <a16:creationId xmlns:a16="http://schemas.microsoft.com/office/drawing/2014/main" id="{93F70073-3575-83AC-762E-E2A34E2D4C15}"/>
              </a:ext>
            </a:extLst>
          </p:cNvPr>
          <p:cNvSpPr/>
          <p:nvPr/>
        </p:nvSpPr>
        <p:spPr>
          <a:xfrm>
            <a:off x="428625" y="285750"/>
            <a:ext cx="71438" cy="466130"/>
          </a:xfrm>
          <a:prstGeom prst="rect">
            <a:avLst/>
          </a:prstGeom>
          <a:solidFill>
            <a:srgbClr val="0052CC"/>
          </a:solidFill>
          <a:ln/>
        </p:spPr>
        <p:txBody>
          <a:bodyPr/>
          <a:lstStyle/>
          <a:p>
            <a:endParaRPr lang="ko-KR" altLang="en-US"/>
          </a:p>
        </p:txBody>
      </p:sp>
      <p:sp>
        <p:nvSpPr>
          <p:cNvPr id="6" name="Text 2">
            <a:extLst>
              <a:ext uri="{FF2B5EF4-FFF2-40B4-BE49-F238E27FC236}">
                <a16:creationId xmlns:a16="http://schemas.microsoft.com/office/drawing/2014/main" id="{A1E84501-DA37-7A7A-15C3-E2B1050785B3}"/>
              </a:ext>
            </a:extLst>
          </p:cNvPr>
          <p:cNvSpPr/>
          <p:nvPr/>
        </p:nvSpPr>
        <p:spPr>
          <a:xfrm>
            <a:off x="571500" y="285750"/>
            <a:ext cx="1320233" cy="387222"/>
          </a:xfrm>
          <a:prstGeom prst="rect">
            <a:avLst/>
          </a:prstGeom>
          <a:noFill/>
          <a:ln/>
        </p:spPr>
        <p:txBody>
          <a:bodyPr wrap="none" lIns="0" tIns="0" rIns="0" bIns="0" rtlCol="0" anchor="t">
            <a:spAutoFit/>
          </a:bodyPr>
          <a:lstStyle/>
          <a:p>
            <a:pPr>
              <a:lnSpc>
                <a:spcPts val="3200"/>
              </a:lnSpc>
            </a:pPr>
            <a:r>
              <a:rPr lang="ko-KR" altLang="en-US" sz="2436" b="1" kern="0" spc="-1" dirty="0">
                <a:solidFill>
                  <a:srgbClr val="1A1A1A"/>
                </a:solidFill>
              </a:rPr>
              <a:t>주요 기능</a:t>
            </a:r>
            <a:endParaRPr lang="en-US" altLang="ko-KR" sz="2436" dirty="0"/>
          </a:p>
        </p:txBody>
      </p:sp>
      <p:sp>
        <p:nvSpPr>
          <p:cNvPr id="9" name="Text 4">
            <a:extLst>
              <a:ext uri="{FF2B5EF4-FFF2-40B4-BE49-F238E27FC236}">
                <a16:creationId xmlns:a16="http://schemas.microsoft.com/office/drawing/2014/main" id="{FFCFA2EA-183A-A438-39CD-75179F80F5CB}"/>
              </a:ext>
            </a:extLst>
          </p:cNvPr>
          <p:cNvSpPr/>
          <p:nvPr/>
        </p:nvSpPr>
        <p:spPr>
          <a:xfrm>
            <a:off x="976544" y="931237"/>
            <a:ext cx="1282402" cy="192810"/>
          </a:xfrm>
          <a:prstGeom prst="rect">
            <a:avLst/>
          </a:prstGeom>
          <a:noFill/>
          <a:ln/>
        </p:spPr>
        <p:txBody>
          <a:bodyPr wrap="none" lIns="0" tIns="0" rIns="0" bIns="0" rtlCol="0" anchor="t">
            <a:spAutoFit/>
          </a:bodyPr>
          <a:lstStyle/>
          <a:p>
            <a:pPr marL="0" indent="0" algn="l">
              <a:lnSpc>
                <a:spcPts val="1600"/>
              </a:lnSpc>
              <a:buNone/>
            </a:pPr>
            <a:r>
              <a:rPr lang="en-US" sz="1193" b="1" dirty="0">
                <a:solidFill>
                  <a:srgbClr val="1A1A1A"/>
                </a:solidFill>
              </a:rPr>
              <a:t>DB</a:t>
            </a:r>
            <a:r>
              <a:rPr lang="ko-KR" altLang="en-US" sz="1193" b="1" dirty="0">
                <a:solidFill>
                  <a:srgbClr val="1A1A1A"/>
                </a:solidFill>
              </a:rPr>
              <a:t>관리 클라이언트</a:t>
            </a:r>
            <a:endParaRPr lang="en-US" sz="1193" dirty="0"/>
          </a:p>
        </p:txBody>
      </p:sp>
      <p:sp>
        <p:nvSpPr>
          <p:cNvPr id="10" name="Text 5">
            <a:extLst>
              <a:ext uri="{FF2B5EF4-FFF2-40B4-BE49-F238E27FC236}">
                <a16:creationId xmlns:a16="http://schemas.microsoft.com/office/drawing/2014/main" id="{992682CE-EDFE-122A-CB36-E3276633D7E5}"/>
              </a:ext>
            </a:extLst>
          </p:cNvPr>
          <p:cNvSpPr/>
          <p:nvPr/>
        </p:nvSpPr>
        <p:spPr>
          <a:xfrm>
            <a:off x="607218" y="1501973"/>
            <a:ext cx="1461279" cy="156068"/>
          </a:xfrm>
          <a:prstGeom prst="rect">
            <a:avLst/>
          </a:prstGeom>
          <a:noFill/>
          <a:ln/>
        </p:spPr>
        <p:txBody>
          <a:bodyPr wrap="square" lIns="0" tIns="0" rIns="0" bIns="0" rtlCol="0" anchor="t">
            <a:spAutoFit/>
          </a:bodyPr>
          <a:lstStyle/>
          <a:p>
            <a:pPr>
              <a:lnSpc>
                <a:spcPts val="1200"/>
              </a:lnSpc>
            </a:pPr>
            <a:r>
              <a:rPr lang="en-US" sz="1200" b="1" dirty="0">
                <a:solidFill>
                  <a:srgbClr val="0052CC"/>
                </a:solidFill>
              </a:rPr>
              <a:t>Car DB</a:t>
            </a:r>
            <a:endParaRPr lang="en-US" sz="1200" dirty="0"/>
          </a:p>
        </p:txBody>
      </p:sp>
      <p:sp>
        <p:nvSpPr>
          <p:cNvPr id="11" name="Text 6">
            <a:extLst>
              <a:ext uri="{FF2B5EF4-FFF2-40B4-BE49-F238E27FC236}">
                <a16:creationId xmlns:a16="http://schemas.microsoft.com/office/drawing/2014/main" id="{A81D3BD3-3E31-5AE6-42A4-20B178E5BB21}"/>
              </a:ext>
            </a:extLst>
          </p:cNvPr>
          <p:cNvSpPr/>
          <p:nvPr/>
        </p:nvSpPr>
        <p:spPr>
          <a:xfrm>
            <a:off x="602398" y="1658041"/>
            <a:ext cx="3679031" cy="184602"/>
          </a:xfrm>
          <a:prstGeom prst="rect">
            <a:avLst/>
          </a:prstGeom>
          <a:noFill/>
          <a:ln/>
        </p:spPr>
        <p:txBody>
          <a:bodyPr wrap="square" lIns="0" tIns="0" rIns="0" bIns="0" rtlCol="0" anchor="t">
            <a:spAutoFit/>
          </a:bodyPr>
          <a:lstStyle/>
          <a:p>
            <a:pPr>
              <a:lnSpc>
                <a:spcPts val="1600"/>
              </a:lnSpc>
            </a:pPr>
            <a:r>
              <a:rPr lang="ko-KR" altLang="en-US" sz="942" dirty="0">
                <a:solidFill>
                  <a:srgbClr val="444444"/>
                </a:solidFill>
              </a:rPr>
              <a:t>차량의 식별 정보와 정확한 입차 시간을 기록</a:t>
            </a:r>
            <a:r>
              <a:rPr lang="en-US" altLang="ko-KR" sz="942" dirty="0">
                <a:solidFill>
                  <a:srgbClr val="444444"/>
                </a:solidFill>
              </a:rPr>
              <a:t>.</a:t>
            </a:r>
            <a:endParaRPr lang="en-US" sz="942" dirty="0"/>
          </a:p>
        </p:txBody>
      </p:sp>
      <p:pic>
        <p:nvPicPr>
          <p:cNvPr id="19" name="그림 18">
            <a:extLst>
              <a:ext uri="{FF2B5EF4-FFF2-40B4-BE49-F238E27FC236}">
                <a16:creationId xmlns:a16="http://schemas.microsoft.com/office/drawing/2014/main" id="{F0B1A139-A970-9E1A-DF4E-40FD3E96DDBB}"/>
              </a:ext>
            </a:extLst>
          </p:cNvPr>
          <p:cNvPicPr>
            <a:picLocks noChangeAspect="1"/>
          </p:cNvPicPr>
          <p:nvPr/>
        </p:nvPicPr>
        <p:blipFill>
          <a:blip r:embed="rId4"/>
          <a:stretch>
            <a:fillRect/>
          </a:stretch>
        </p:blipFill>
        <p:spPr>
          <a:xfrm>
            <a:off x="4679156" y="1437467"/>
            <a:ext cx="3920097" cy="3456998"/>
          </a:xfrm>
          <a:prstGeom prst="rect">
            <a:avLst/>
          </a:prstGeom>
        </p:spPr>
      </p:pic>
      <p:pic>
        <p:nvPicPr>
          <p:cNvPr id="21" name="그림 20">
            <a:extLst>
              <a:ext uri="{FF2B5EF4-FFF2-40B4-BE49-F238E27FC236}">
                <a16:creationId xmlns:a16="http://schemas.microsoft.com/office/drawing/2014/main" id="{CA84A914-B8FC-10B0-29D9-8804EF010C67}"/>
              </a:ext>
            </a:extLst>
          </p:cNvPr>
          <p:cNvPicPr>
            <a:picLocks noChangeAspect="1"/>
          </p:cNvPicPr>
          <p:nvPr/>
        </p:nvPicPr>
        <p:blipFill>
          <a:blip r:embed="rId5"/>
          <a:stretch>
            <a:fillRect/>
          </a:stretch>
        </p:blipFill>
        <p:spPr>
          <a:xfrm>
            <a:off x="542925" y="1457278"/>
            <a:ext cx="3920097" cy="3437187"/>
          </a:xfrm>
          <a:prstGeom prst="rect">
            <a:avLst/>
          </a:prstGeom>
        </p:spPr>
      </p:pic>
      <p:pic>
        <p:nvPicPr>
          <p:cNvPr id="22" name="Image 4" descr="preencoded.png">
            <a:extLst>
              <a:ext uri="{FF2B5EF4-FFF2-40B4-BE49-F238E27FC236}">
                <a16:creationId xmlns:a16="http://schemas.microsoft.com/office/drawing/2014/main" id="{5DF629D0-33E0-8829-6925-4E7F370A55E4}"/>
              </a:ext>
            </a:extLst>
          </p:cNvPr>
          <p:cNvPicPr>
            <a:picLocks noChangeAspect="1"/>
          </p:cNvPicPr>
          <p:nvPr/>
        </p:nvPicPr>
        <p:blipFill>
          <a:blip r:embed="rId6"/>
          <a:stretch>
            <a:fillRect/>
          </a:stretch>
        </p:blipFill>
        <p:spPr>
          <a:xfrm>
            <a:off x="602398" y="913342"/>
            <a:ext cx="257175" cy="228600"/>
          </a:xfrm>
          <a:prstGeom prst="rect">
            <a:avLst/>
          </a:prstGeom>
        </p:spPr>
      </p:pic>
      <p:sp>
        <p:nvSpPr>
          <p:cNvPr id="23" name="Text 10">
            <a:extLst>
              <a:ext uri="{FF2B5EF4-FFF2-40B4-BE49-F238E27FC236}">
                <a16:creationId xmlns:a16="http://schemas.microsoft.com/office/drawing/2014/main" id="{3C2135A9-84DC-940A-C860-E15134CB3AAF}"/>
              </a:ext>
            </a:extLst>
          </p:cNvPr>
          <p:cNvSpPr/>
          <p:nvPr/>
        </p:nvSpPr>
        <p:spPr>
          <a:xfrm>
            <a:off x="892969" y="1180375"/>
            <a:ext cx="3679031" cy="184602"/>
          </a:xfrm>
          <a:prstGeom prst="rect">
            <a:avLst/>
          </a:prstGeom>
          <a:noFill/>
          <a:ln/>
        </p:spPr>
        <p:txBody>
          <a:bodyPr wrap="square" lIns="0" tIns="0" rIns="0" bIns="0" rtlCol="0" anchor="t">
            <a:spAutoFit/>
          </a:bodyPr>
          <a:lstStyle/>
          <a:p>
            <a:pPr marL="0" indent="0" algn="l">
              <a:lnSpc>
                <a:spcPts val="1600"/>
              </a:lnSpc>
              <a:buNone/>
            </a:pPr>
            <a:r>
              <a:rPr lang="ko-KR" altLang="en-US" sz="942" dirty="0">
                <a:solidFill>
                  <a:srgbClr val="444444"/>
                </a:solidFill>
              </a:rPr>
              <a:t>관리자가 주차장 관리하기 편하도록 시각화</a:t>
            </a:r>
            <a:r>
              <a:rPr lang="en-US" altLang="ko-KR" sz="942" dirty="0">
                <a:solidFill>
                  <a:srgbClr val="444444"/>
                </a:solidFill>
              </a:rPr>
              <a:t>.</a:t>
            </a:r>
            <a:endParaRPr lang="en-US" sz="942" dirty="0"/>
          </a:p>
        </p:txBody>
      </p:sp>
      <p:sp>
        <p:nvSpPr>
          <p:cNvPr id="2" name="Text 10">
            <a:extLst>
              <a:ext uri="{FF2B5EF4-FFF2-40B4-BE49-F238E27FC236}">
                <a16:creationId xmlns:a16="http://schemas.microsoft.com/office/drawing/2014/main" id="{790B445A-D4A7-86A4-5E6A-4291EA540B7D}"/>
              </a:ext>
            </a:extLst>
          </p:cNvPr>
          <p:cNvSpPr/>
          <p:nvPr/>
        </p:nvSpPr>
        <p:spPr>
          <a:xfrm>
            <a:off x="4936331" y="1180375"/>
            <a:ext cx="3679031" cy="186526"/>
          </a:xfrm>
          <a:prstGeom prst="rect">
            <a:avLst/>
          </a:prstGeom>
          <a:noFill/>
          <a:ln/>
        </p:spPr>
        <p:txBody>
          <a:bodyPr wrap="square" lIns="0" tIns="0" rIns="0" bIns="0" rtlCol="0" anchor="t">
            <a:spAutoFit/>
          </a:bodyPr>
          <a:lstStyle/>
          <a:p>
            <a:pPr>
              <a:lnSpc>
                <a:spcPts val="1600"/>
              </a:lnSpc>
            </a:pPr>
            <a:r>
              <a:rPr lang="ko-KR" altLang="en-US" sz="1000" dirty="0"/>
              <a:t>사용자가차량 정보를 입력해 실시간 요금 및 월간 이용 기록 확인</a:t>
            </a:r>
            <a:r>
              <a:rPr lang="en-US" altLang="ko-KR" sz="1000" dirty="0"/>
              <a:t>.</a:t>
            </a:r>
            <a:endParaRPr lang="en-US" sz="942" dirty="0"/>
          </a:p>
        </p:txBody>
      </p:sp>
      <p:sp>
        <p:nvSpPr>
          <p:cNvPr id="14" name="Text 4">
            <a:extLst>
              <a:ext uri="{FF2B5EF4-FFF2-40B4-BE49-F238E27FC236}">
                <a16:creationId xmlns:a16="http://schemas.microsoft.com/office/drawing/2014/main" id="{B92090AB-8B5C-DB1C-9DFE-8C72343D849B}"/>
              </a:ext>
            </a:extLst>
          </p:cNvPr>
          <p:cNvSpPr/>
          <p:nvPr/>
        </p:nvSpPr>
        <p:spPr>
          <a:xfrm>
            <a:off x="5053302" y="931237"/>
            <a:ext cx="1476366" cy="192810"/>
          </a:xfrm>
          <a:prstGeom prst="rect">
            <a:avLst/>
          </a:prstGeom>
          <a:noFill/>
          <a:ln/>
        </p:spPr>
        <p:txBody>
          <a:bodyPr wrap="none" lIns="0" tIns="0" rIns="0" bIns="0" rtlCol="0" anchor="t">
            <a:spAutoFit/>
          </a:bodyPr>
          <a:lstStyle/>
          <a:p>
            <a:pPr marL="0" indent="0" algn="l">
              <a:lnSpc>
                <a:spcPts val="1600"/>
              </a:lnSpc>
              <a:buNone/>
            </a:pPr>
            <a:r>
              <a:rPr lang="ko-KR" altLang="en-US" sz="1193" b="1">
                <a:solidFill>
                  <a:srgbClr val="1A1A1A"/>
                </a:solidFill>
              </a:rPr>
              <a:t>주차 이력 조회 서비스</a:t>
            </a:r>
            <a:endParaRPr lang="en-US" sz="1193" dirty="0"/>
          </a:p>
        </p:txBody>
      </p:sp>
      <p:pic>
        <p:nvPicPr>
          <p:cNvPr id="15" name="Image 4" descr="preencoded.png">
            <a:extLst>
              <a:ext uri="{FF2B5EF4-FFF2-40B4-BE49-F238E27FC236}">
                <a16:creationId xmlns:a16="http://schemas.microsoft.com/office/drawing/2014/main" id="{DC923D16-BE7F-400F-7D0C-F377197BC77D}"/>
              </a:ext>
            </a:extLst>
          </p:cNvPr>
          <p:cNvPicPr>
            <a:picLocks noChangeAspect="1"/>
          </p:cNvPicPr>
          <p:nvPr/>
        </p:nvPicPr>
        <p:blipFill>
          <a:blip r:embed="rId6"/>
          <a:stretch>
            <a:fillRect/>
          </a:stretch>
        </p:blipFill>
        <p:spPr>
          <a:xfrm>
            <a:off x="4679156" y="913342"/>
            <a:ext cx="257175" cy="228600"/>
          </a:xfrm>
          <a:prstGeom prst="rect">
            <a:avLst/>
          </a:prstGeom>
        </p:spPr>
      </p:pic>
    </p:spTree>
    <p:extLst>
      <p:ext uri="{BB962C8B-B14F-4D97-AF65-F5344CB8AC3E}">
        <p14:creationId xmlns:p14="http://schemas.microsoft.com/office/powerpoint/2010/main" val="38024704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3" name="Image 0" descr="preencoded.png"/>
          <p:cNvPicPr>
            <a:picLocks noChangeAspect="1"/>
          </p:cNvPicPr>
          <p:nvPr/>
        </p:nvPicPr>
        <p:blipFill>
          <a:blip r:embed="rId5"/>
          <a:stretch>
            <a:fillRect/>
          </a:stretch>
        </p:blipFill>
        <p:spPr>
          <a:xfrm>
            <a:off x="0" y="0"/>
            <a:ext cx="9144000" cy="5143500"/>
          </a:xfrm>
          <a:prstGeom prst="rect">
            <a:avLst/>
          </a:prstGeom>
        </p:spPr>
      </p:pic>
      <p:sp>
        <p:nvSpPr>
          <p:cNvPr id="4" name="Shape 0"/>
          <p:cNvSpPr/>
          <p:nvPr/>
        </p:nvSpPr>
        <p:spPr>
          <a:xfrm>
            <a:off x="428625" y="285750"/>
            <a:ext cx="8286750" cy="466130"/>
          </a:xfrm>
          <a:prstGeom prst="rect">
            <a:avLst/>
          </a:prstGeom>
          <a:solidFill>
            <a:srgbClr val="000000">
              <a:alpha val="0"/>
            </a:srgbClr>
          </a:solidFill>
          <a:ln/>
        </p:spPr>
        <p:txBody>
          <a:bodyPr/>
          <a:lstStyle/>
          <a:p>
            <a:endParaRPr lang="ko-KR" altLang="en-US"/>
          </a:p>
        </p:txBody>
      </p:sp>
      <p:sp>
        <p:nvSpPr>
          <p:cNvPr id="5" name="Shape 1"/>
          <p:cNvSpPr/>
          <p:nvPr/>
        </p:nvSpPr>
        <p:spPr>
          <a:xfrm>
            <a:off x="428625" y="285750"/>
            <a:ext cx="71438" cy="466130"/>
          </a:xfrm>
          <a:prstGeom prst="rect">
            <a:avLst/>
          </a:prstGeom>
          <a:solidFill>
            <a:srgbClr val="0052CC"/>
          </a:solidFill>
          <a:ln/>
        </p:spPr>
        <p:txBody>
          <a:bodyPr/>
          <a:lstStyle/>
          <a:p>
            <a:endParaRPr lang="ko-KR" altLang="en-US"/>
          </a:p>
        </p:txBody>
      </p:sp>
      <p:sp>
        <p:nvSpPr>
          <p:cNvPr id="6" name="Text 2"/>
          <p:cNvSpPr/>
          <p:nvPr/>
        </p:nvSpPr>
        <p:spPr>
          <a:xfrm>
            <a:off x="571500" y="285750"/>
            <a:ext cx="1320874" cy="387222"/>
          </a:xfrm>
          <a:prstGeom prst="rect">
            <a:avLst/>
          </a:prstGeom>
          <a:noFill/>
          <a:ln/>
        </p:spPr>
        <p:txBody>
          <a:bodyPr wrap="none" lIns="0" tIns="0" rIns="0" bIns="0" rtlCol="0" anchor="t">
            <a:spAutoFit/>
          </a:bodyPr>
          <a:lstStyle/>
          <a:p>
            <a:pPr marL="0" indent="0" algn="l">
              <a:lnSpc>
                <a:spcPts val="3200"/>
              </a:lnSpc>
              <a:buNone/>
            </a:pPr>
            <a:r>
              <a:rPr lang="ko-KR" altLang="en-US" sz="2436" b="1" dirty="0">
                <a:solidFill>
                  <a:srgbClr val="1A1A1A"/>
                </a:solidFill>
              </a:rPr>
              <a:t>시연 영상</a:t>
            </a:r>
            <a:endParaRPr lang="en-US" sz="2436" dirty="0"/>
          </a:p>
        </p:txBody>
      </p:sp>
      <p:sp>
        <p:nvSpPr>
          <p:cNvPr id="7" name="Shape 3"/>
          <p:cNvSpPr/>
          <p:nvPr/>
        </p:nvSpPr>
        <p:spPr>
          <a:xfrm>
            <a:off x="428625" y="1037630"/>
            <a:ext cx="8286750" cy="3820120"/>
          </a:xfrm>
          <a:prstGeom prst="rect">
            <a:avLst/>
          </a:prstGeom>
          <a:solidFill>
            <a:srgbClr val="F8F9FA"/>
          </a:solidFill>
          <a:ln w="18288">
            <a:solidFill>
              <a:srgbClr val="E0E0E0"/>
            </a:solidFill>
            <a:prstDash val="dash"/>
          </a:ln>
        </p:spPr>
        <p:txBody>
          <a:bodyPr/>
          <a:lstStyle/>
          <a:p>
            <a:endParaRPr lang="ko-KR" altLang="en-US"/>
          </a:p>
        </p:txBody>
      </p:sp>
      <p:pic>
        <p:nvPicPr>
          <p:cNvPr id="8" name="Image 1" descr="preencoded.png"/>
          <p:cNvPicPr>
            <a:picLocks noChangeAspect="1"/>
          </p:cNvPicPr>
          <p:nvPr/>
        </p:nvPicPr>
        <p:blipFill>
          <a:blip r:embed="rId6"/>
          <a:stretch>
            <a:fillRect/>
          </a:stretch>
        </p:blipFill>
        <p:spPr>
          <a:xfrm>
            <a:off x="4214813" y="2394049"/>
            <a:ext cx="714375" cy="714375"/>
          </a:xfrm>
          <a:prstGeom prst="rect">
            <a:avLst/>
          </a:prstGeom>
        </p:spPr>
      </p:pic>
      <p:sp>
        <p:nvSpPr>
          <p:cNvPr id="9" name="Text 4"/>
          <p:cNvSpPr/>
          <p:nvPr/>
        </p:nvSpPr>
        <p:spPr>
          <a:xfrm>
            <a:off x="3018988" y="3251299"/>
            <a:ext cx="3105996" cy="250031"/>
          </a:xfrm>
          <a:prstGeom prst="rect">
            <a:avLst/>
          </a:prstGeom>
          <a:noFill/>
          <a:ln/>
        </p:spPr>
        <p:txBody>
          <a:bodyPr wrap="none" lIns="0" tIns="0" rIns="0" bIns="0" rtlCol="0" anchor="t">
            <a:spAutoFit/>
          </a:bodyPr>
          <a:lstStyle/>
          <a:p>
            <a:pPr marL="0" indent="0" algn="l">
              <a:lnSpc>
                <a:spcPts val="1600"/>
              </a:lnSpc>
              <a:buNone/>
            </a:pPr>
            <a:r>
              <a:rPr lang="en-US" sz="1269" i="1" dirty="0">
                <a:solidFill>
                  <a:srgbClr val="999999"/>
                </a:solidFill>
              </a:rPr>
              <a:t>이곳에 프로젝트 시연 영상을 삽입해 주세요.</a:t>
            </a:r>
            <a:endParaRPr lang="en-US" sz="1269" dirty="0"/>
          </a:p>
        </p:txBody>
      </p:sp>
      <p:pic>
        <p:nvPicPr>
          <p:cNvPr id="2" name="test_video">
            <a:hlinkClick r:id="" action="ppaction://media"/>
            <a:extLst>
              <a:ext uri="{FF2B5EF4-FFF2-40B4-BE49-F238E27FC236}">
                <a16:creationId xmlns:a16="http://schemas.microsoft.com/office/drawing/2014/main" id="{26FA3C96-4692-8101-D2B2-8DA8AA07DDFD}"/>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428625" y="751880"/>
            <a:ext cx="8286750" cy="439162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662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3" name="Image 0" descr="preencoded.png"/>
          <p:cNvPicPr>
            <a:picLocks noChangeAspect="1"/>
          </p:cNvPicPr>
          <p:nvPr/>
        </p:nvPicPr>
        <p:blipFill>
          <a:blip r:embed="rId3"/>
          <a:stretch>
            <a:fillRect/>
          </a:stretch>
        </p:blipFill>
        <p:spPr>
          <a:xfrm>
            <a:off x="0" y="0"/>
            <a:ext cx="9144000" cy="5143500"/>
          </a:xfrm>
          <a:prstGeom prst="rect">
            <a:avLst/>
          </a:prstGeom>
        </p:spPr>
      </p:pic>
      <p:sp>
        <p:nvSpPr>
          <p:cNvPr id="4" name="Shape 0"/>
          <p:cNvSpPr/>
          <p:nvPr/>
        </p:nvSpPr>
        <p:spPr>
          <a:xfrm>
            <a:off x="428625" y="285750"/>
            <a:ext cx="8286750" cy="498277"/>
          </a:xfrm>
          <a:prstGeom prst="rect">
            <a:avLst/>
          </a:prstGeom>
          <a:solidFill>
            <a:srgbClr val="000000">
              <a:alpha val="0"/>
            </a:srgbClr>
          </a:solidFill>
          <a:ln/>
        </p:spPr>
        <p:txBody>
          <a:bodyPr/>
          <a:lstStyle/>
          <a:p>
            <a:endParaRPr lang="ko-KR" altLang="en-US"/>
          </a:p>
        </p:txBody>
      </p:sp>
      <p:sp>
        <p:nvSpPr>
          <p:cNvPr id="5" name="Shape 1"/>
          <p:cNvSpPr/>
          <p:nvPr/>
        </p:nvSpPr>
        <p:spPr>
          <a:xfrm>
            <a:off x="428625" y="285750"/>
            <a:ext cx="71438" cy="498277"/>
          </a:xfrm>
          <a:prstGeom prst="rect">
            <a:avLst/>
          </a:prstGeom>
          <a:solidFill>
            <a:srgbClr val="0052CC"/>
          </a:solidFill>
          <a:ln/>
        </p:spPr>
        <p:txBody>
          <a:bodyPr/>
          <a:lstStyle/>
          <a:p>
            <a:endParaRPr lang="ko-KR" altLang="en-US"/>
          </a:p>
        </p:txBody>
      </p:sp>
      <p:sp>
        <p:nvSpPr>
          <p:cNvPr id="6" name="Text 2"/>
          <p:cNvSpPr/>
          <p:nvPr/>
        </p:nvSpPr>
        <p:spPr>
          <a:xfrm>
            <a:off x="571500" y="285750"/>
            <a:ext cx="2923429" cy="387222"/>
          </a:xfrm>
          <a:prstGeom prst="rect">
            <a:avLst/>
          </a:prstGeom>
          <a:noFill/>
          <a:ln/>
        </p:spPr>
        <p:txBody>
          <a:bodyPr wrap="none" lIns="0" tIns="0" rIns="0" bIns="0" rtlCol="0" anchor="t">
            <a:spAutoFit/>
          </a:bodyPr>
          <a:lstStyle/>
          <a:p>
            <a:pPr marL="0" indent="0" algn="l">
              <a:lnSpc>
                <a:spcPts val="3200"/>
              </a:lnSpc>
              <a:buNone/>
            </a:pPr>
            <a:r>
              <a:rPr lang="en-US" sz="2436" b="1" kern="0" spc="-1" dirty="0">
                <a:solidFill>
                  <a:srgbClr val="1A1A1A"/>
                </a:solidFill>
              </a:rPr>
              <a:t>TROUBLESHOOTING</a:t>
            </a:r>
            <a:r>
              <a:rPr lang="ko-KR" altLang="en-US" sz="2436" b="1" kern="0" spc="-1" dirty="0">
                <a:solidFill>
                  <a:srgbClr val="1A1A1A"/>
                </a:solidFill>
              </a:rPr>
              <a:t>１</a:t>
            </a:r>
            <a:endParaRPr lang="en-US" sz="2436" dirty="0"/>
          </a:p>
        </p:txBody>
      </p:sp>
      <p:pic>
        <p:nvPicPr>
          <p:cNvPr id="7" name="Image 1" descr="preencoded.png"/>
          <p:cNvPicPr>
            <a:picLocks noChangeAspect="1"/>
          </p:cNvPicPr>
          <p:nvPr/>
        </p:nvPicPr>
        <p:blipFill>
          <a:blip r:embed="rId4"/>
          <a:stretch>
            <a:fillRect/>
          </a:stretch>
        </p:blipFill>
        <p:spPr>
          <a:xfrm>
            <a:off x="428625" y="1101923"/>
            <a:ext cx="142875" cy="142875"/>
          </a:xfrm>
          <a:prstGeom prst="rect">
            <a:avLst/>
          </a:prstGeom>
        </p:spPr>
      </p:pic>
      <p:sp>
        <p:nvSpPr>
          <p:cNvPr id="8" name="Text 3"/>
          <p:cNvSpPr/>
          <p:nvPr/>
        </p:nvSpPr>
        <p:spPr>
          <a:xfrm>
            <a:off x="642938" y="1069777"/>
            <a:ext cx="1778961" cy="207169"/>
          </a:xfrm>
          <a:prstGeom prst="rect">
            <a:avLst/>
          </a:prstGeom>
          <a:noFill/>
          <a:ln/>
        </p:spPr>
        <p:txBody>
          <a:bodyPr wrap="none" lIns="0" tIns="0" rIns="0" bIns="0" rtlCol="0" anchor="t">
            <a:spAutoFit/>
          </a:bodyPr>
          <a:lstStyle/>
          <a:p>
            <a:pPr marL="0" indent="0" algn="l">
              <a:lnSpc>
                <a:spcPts val="1400"/>
              </a:lnSpc>
              <a:buNone/>
            </a:pPr>
            <a:r>
              <a:rPr lang="en-US" sz="987" b="1" dirty="0">
                <a:solidFill>
                  <a:srgbClr val="666666"/>
                </a:solidFill>
              </a:rPr>
              <a:t>Phase 01. 초기 설계 및 한계</a:t>
            </a:r>
            <a:endParaRPr lang="en-US" sz="987" dirty="0"/>
          </a:p>
        </p:txBody>
      </p:sp>
      <p:sp>
        <p:nvSpPr>
          <p:cNvPr id="9" name="Shape 4"/>
          <p:cNvSpPr/>
          <p:nvPr/>
        </p:nvSpPr>
        <p:spPr>
          <a:xfrm>
            <a:off x="428625" y="1384102"/>
            <a:ext cx="3790652" cy="3473648"/>
          </a:xfrm>
          <a:prstGeom prst="rect">
            <a:avLst/>
          </a:prstGeom>
          <a:solidFill>
            <a:srgbClr val="F8F9FA"/>
          </a:solidFill>
          <a:ln w="9144">
            <a:solidFill>
              <a:srgbClr val="E0E0E0"/>
            </a:solidFill>
            <a:prstDash val="solid"/>
          </a:ln>
        </p:spPr>
        <p:txBody>
          <a:bodyPr/>
          <a:lstStyle/>
          <a:p>
            <a:endParaRPr lang="ko-KR" altLang="en-US"/>
          </a:p>
        </p:txBody>
      </p:sp>
      <p:sp>
        <p:nvSpPr>
          <p:cNvPr id="10" name="Text 5"/>
          <p:cNvSpPr/>
          <p:nvPr/>
        </p:nvSpPr>
        <p:spPr>
          <a:xfrm>
            <a:off x="642938" y="1598414"/>
            <a:ext cx="3362027" cy="289322"/>
          </a:xfrm>
          <a:prstGeom prst="rect">
            <a:avLst/>
          </a:prstGeom>
          <a:noFill/>
          <a:ln/>
        </p:spPr>
        <p:txBody>
          <a:bodyPr wrap="none" lIns="0" tIns="0" rIns="0" bIns="0" rtlCol="0" anchor="t">
            <a:spAutoFit/>
          </a:bodyPr>
          <a:lstStyle/>
          <a:p>
            <a:pPr marL="0" indent="0" algn="l">
              <a:lnSpc>
                <a:spcPts val="1900"/>
              </a:lnSpc>
              <a:buNone/>
            </a:pPr>
            <a:r>
              <a:rPr lang="en-US" sz="1397" b="1" dirty="0">
                <a:solidFill>
                  <a:srgbClr val="1A1A1A"/>
                </a:solidFill>
              </a:rPr>
              <a:t>단순 점유 감지 시스템</a:t>
            </a:r>
            <a:endParaRPr lang="en-US" sz="1397" dirty="0"/>
          </a:p>
        </p:txBody>
      </p:sp>
      <p:pic>
        <p:nvPicPr>
          <p:cNvPr id="11" name="Image 2" descr="preencoded.png"/>
          <p:cNvPicPr>
            <a:picLocks noChangeAspect="1"/>
          </p:cNvPicPr>
          <p:nvPr/>
        </p:nvPicPr>
        <p:blipFill>
          <a:blip r:embed="rId5"/>
          <a:stretch>
            <a:fillRect/>
          </a:stretch>
        </p:blipFill>
        <p:spPr>
          <a:xfrm>
            <a:off x="642938" y="2399705"/>
            <a:ext cx="142875" cy="375717"/>
          </a:xfrm>
          <a:prstGeom prst="rect">
            <a:avLst/>
          </a:prstGeom>
        </p:spPr>
      </p:pic>
      <p:sp>
        <p:nvSpPr>
          <p:cNvPr id="12" name="Text 6"/>
          <p:cNvSpPr/>
          <p:nvPr/>
        </p:nvSpPr>
        <p:spPr>
          <a:xfrm>
            <a:off x="892969" y="2363986"/>
            <a:ext cx="3111996" cy="411435"/>
          </a:xfrm>
          <a:prstGeom prst="rect">
            <a:avLst/>
          </a:prstGeom>
          <a:noFill/>
          <a:ln/>
        </p:spPr>
        <p:txBody>
          <a:bodyPr wrap="square" lIns="0" tIns="0" rIns="0" bIns="0" rtlCol="0" anchor="t">
            <a:spAutoFit/>
          </a:bodyPr>
          <a:lstStyle/>
          <a:p>
            <a:pPr marL="0" indent="0" algn="l">
              <a:lnSpc>
                <a:spcPts val="1600"/>
              </a:lnSpc>
              <a:buNone/>
            </a:pPr>
            <a:r>
              <a:rPr lang="en-US" sz="885" b="1" dirty="0">
                <a:solidFill>
                  <a:srgbClr val="1A1A1A"/>
                </a:solidFill>
              </a:rPr>
              <a:t>적외선 센서 기반:</a:t>
            </a:r>
            <a:r>
              <a:rPr lang="en-US" sz="942" dirty="0">
                <a:solidFill>
                  <a:srgbClr val="444444"/>
                </a:solidFill>
              </a:rPr>
              <a:t> 차량의 유무(ON/OFF)만을 판단하여 주차 공간 점유 여부를 확인.</a:t>
            </a:r>
            <a:endParaRPr lang="en-US" sz="885" dirty="0"/>
          </a:p>
        </p:txBody>
      </p:sp>
      <p:pic>
        <p:nvPicPr>
          <p:cNvPr id="13" name="Image 3" descr="preencoded.png"/>
          <p:cNvPicPr>
            <a:picLocks noChangeAspect="1"/>
          </p:cNvPicPr>
          <p:nvPr/>
        </p:nvPicPr>
        <p:blipFill>
          <a:blip r:embed="rId6"/>
          <a:stretch>
            <a:fillRect/>
          </a:stretch>
        </p:blipFill>
        <p:spPr>
          <a:xfrm>
            <a:off x="642938" y="3258815"/>
            <a:ext cx="142875" cy="375717"/>
          </a:xfrm>
          <a:prstGeom prst="rect">
            <a:avLst/>
          </a:prstGeom>
        </p:spPr>
      </p:pic>
      <p:sp>
        <p:nvSpPr>
          <p:cNvPr id="14" name="Text 7"/>
          <p:cNvSpPr/>
          <p:nvPr/>
        </p:nvSpPr>
        <p:spPr>
          <a:xfrm>
            <a:off x="892969" y="3223096"/>
            <a:ext cx="3111996" cy="411435"/>
          </a:xfrm>
          <a:prstGeom prst="rect">
            <a:avLst/>
          </a:prstGeom>
          <a:noFill/>
          <a:ln/>
        </p:spPr>
        <p:txBody>
          <a:bodyPr wrap="square" lIns="0" tIns="0" rIns="0" bIns="0" rtlCol="0" anchor="t">
            <a:spAutoFit/>
          </a:bodyPr>
          <a:lstStyle/>
          <a:p>
            <a:pPr marL="0" indent="0" algn="l">
              <a:lnSpc>
                <a:spcPts val="1600"/>
              </a:lnSpc>
              <a:buNone/>
            </a:pPr>
            <a:r>
              <a:rPr lang="en-US" sz="885" b="1" dirty="0">
                <a:solidFill>
                  <a:srgbClr val="1A1A1A"/>
                </a:solidFill>
              </a:rPr>
              <a:t>식별 불가 문제:</a:t>
            </a:r>
            <a:r>
              <a:rPr lang="en-US" sz="942" dirty="0">
                <a:solidFill>
                  <a:srgbClr val="444444"/>
                </a:solidFill>
              </a:rPr>
              <a:t> 어떤 차량이 주차했는지 구분할 수 없어 개별 요금 정산 및 보안 관리에 한계 발생.</a:t>
            </a:r>
            <a:endParaRPr lang="en-US" sz="885" dirty="0"/>
          </a:p>
        </p:txBody>
      </p:sp>
      <p:pic>
        <p:nvPicPr>
          <p:cNvPr id="17" name="Image 5" descr="preencoded.png"/>
          <p:cNvPicPr>
            <a:picLocks noChangeAspect="1"/>
          </p:cNvPicPr>
          <p:nvPr/>
        </p:nvPicPr>
        <p:blipFill>
          <a:blip r:embed="rId7"/>
          <a:stretch>
            <a:fillRect/>
          </a:stretch>
        </p:blipFill>
        <p:spPr>
          <a:xfrm>
            <a:off x="4505027" y="2856607"/>
            <a:ext cx="133945" cy="214313"/>
          </a:xfrm>
          <a:prstGeom prst="rect">
            <a:avLst/>
          </a:prstGeom>
        </p:spPr>
      </p:pic>
      <p:pic>
        <p:nvPicPr>
          <p:cNvPr id="18" name="Image 6" descr="preencoded.png"/>
          <p:cNvPicPr>
            <a:picLocks noChangeAspect="1"/>
          </p:cNvPicPr>
          <p:nvPr/>
        </p:nvPicPr>
        <p:blipFill>
          <a:blip r:embed="rId8"/>
          <a:stretch>
            <a:fillRect/>
          </a:stretch>
        </p:blipFill>
        <p:spPr>
          <a:xfrm>
            <a:off x="4924723" y="1101923"/>
            <a:ext cx="142875" cy="142875"/>
          </a:xfrm>
          <a:prstGeom prst="rect">
            <a:avLst/>
          </a:prstGeom>
        </p:spPr>
      </p:pic>
      <p:sp>
        <p:nvSpPr>
          <p:cNvPr id="19" name="Text 9"/>
          <p:cNvSpPr/>
          <p:nvPr/>
        </p:nvSpPr>
        <p:spPr>
          <a:xfrm>
            <a:off x="5139035" y="1069777"/>
            <a:ext cx="2304724" cy="207169"/>
          </a:xfrm>
          <a:prstGeom prst="rect">
            <a:avLst/>
          </a:prstGeom>
          <a:noFill/>
          <a:ln/>
        </p:spPr>
        <p:txBody>
          <a:bodyPr wrap="none" lIns="0" tIns="0" rIns="0" bIns="0" rtlCol="0" anchor="t">
            <a:spAutoFit/>
          </a:bodyPr>
          <a:lstStyle/>
          <a:p>
            <a:pPr marL="0" indent="0" algn="l">
              <a:lnSpc>
                <a:spcPts val="1400"/>
              </a:lnSpc>
              <a:buNone/>
            </a:pPr>
            <a:r>
              <a:rPr lang="en-US" sz="987" b="1" dirty="0">
                <a:solidFill>
                  <a:srgbClr val="0052CC"/>
                </a:solidFill>
              </a:rPr>
              <a:t>Phase 02. 사용자 피드백 기반 고도화</a:t>
            </a:r>
            <a:endParaRPr lang="en-US" sz="987" dirty="0"/>
          </a:p>
        </p:txBody>
      </p:sp>
      <p:sp>
        <p:nvSpPr>
          <p:cNvPr id="20" name="Shape 10"/>
          <p:cNvSpPr/>
          <p:nvPr/>
        </p:nvSpPr>
        <p:spPr>
          <a:xfrm>
            <a:off x="4924723" y="1384102"/>
            <a:ext cx="3790652" cy="3473648"/>
          </a:xfrm>
          <a:prstGeom prst="rect">
            <a:avLst/>
          </a:prstGeom>
          <a:solidFill>
            <a:srgbClr val="FFFFFF"/>
          </a:solidFill>
          <a:ln w="18288">
            <a:solidFill>
              <a:srgbClr val="0052CC"/>
            </a:solidFill>
            <a:prstDash val="solid"/>
          </a:ln>
        </p:spPr>
        <p:txBody>
          <a:bodyPr/>
          <a:lstStyle/>
          <a:p>
            <a:endParaRPr lang="ko-KR" altLang="en-US"/>
          </a:p>
        </p:txBody>
      </p:sp>
      <p:sp>
        <p:nvSpPr>
          <p:cNvPr id="21" name="Text 11"/>
          <p:cNvSpPr/>
          <p:nvPr/>
        </p:nvSpPr>
        <p:spPr>
          <a:xfrm>
            <a:off x="5139035" y="1598414"/>
            <a:ext cx="3362027" cy="289322"/>
          </a:xfrm>
          <a:prstGeom prst="rect">
            <a:avLst/>
          </a:prstGeom>
          <a:noFill/>
          <a:ln/>
        </p:spPr>
        <p:txBody>
          <a:bodyPr wrap="none" lIns="0" tIns="0" rIns="0" bIns="0" rtlCol="0" anchor="t">
            <a:spAutoFit/>
          </a:bodyPr>
          <a:lstStyle/>
          <a:p>
            <a:pPr marL="0" indent="0" algn="l">
              <a:lnSpc>
                <a:spcPts val="1900"/>
              </a:lnSpc>
              <a:buNone/>
            </a:pPr>
            <a:r>
              <a:rPr lang="en-US" sz="1397" b="1" dirty="0">
                <a:solidFill>
                  <a:srgbClr val="1A1A1A"/>
                </a:solidFill>
              </a:rPr>
              <a:t>RFID 기반 개별 식별 시스템</a:t>
            </a:r>
            <a:endParaRPr lang="en-US" sz="1397" dirty="0"/>
          </a:p>
        </p:txBody>
      </p:sp>
      <p:pic>
        <p:nvPicPr>
          <p:cNvPr id="22" name="Image 7" descr="preencoded.png"/>
          <p:cNvPicPr>
            <a:picLocks noChangeAspect="1"/>
          </p:cNvPicPr>
          <p:nvPr/>
        </p:nvPicPr>
        <p:blipFill>
          <a:blip r:embed="rId9"/>
          <a:stretch>
            <a:fillRect/>
          </a:stretch>
        </p:blipFill>
        <p:spPr>
          <a:xfrm>
            <a:off x="5139035" y="2066330"/>
            <a:ext cx="142875" cy="375717"/>
          </a:xfrm>
          <a:prstGeom prst="rect">
            <a:avLst/>
          </a:prstGeom>
        </p:spPr>
      </p:pic>
      <p:sp>
        <p:nvSpPr>
          <p:cNvPr id="23" name="Text 12"/>
          <p:cNvSpPr/>
          <p:nvPr/>
        </p:nvSpPr>
        <p:spPr>
          <a:xfrm>
            <a:off x="5389066" y="2030611"/>
            <a:ext cx="3111996" cy="411435"/>
          </a:xfrm>
          <a:prstGeom prst="rect">
            <a:avLst/>
          </a:prstGeom>
          <a:noFill/>
          <a:ln/>
        </p:spPr>
        <p:txBody>
          <a:bodyPr wrap="square" lIns="0" tIns="0" rIns="0" bIns="0" rtlCol="0" anchor="t">
            <a:spAutoFit/>
          </a:bodyPr>
          <a:lstStyle/>
          <a:p>
            <a:pPr marL="0" indent="0" algn="l">
              <a:lnSpc>
                <a:spcPts val="1600"/>
              </a:lnSpc>
              <a:buNone/>
            </a:pPr>
            <a:r>
              <a:rPr lang="en-US" sz="885" b="1" dirty="0">
                <a:solidFill>
                  <a:srgbClr val="1A1A1A"/>
                </a:solidFill>
              </a:rPr>
              <a:t>RFID (RC522) 도입:</a:t>
            </a:r>
            <a:r>
              <a:rPr lang="en-US" sz="942" dirty="0">
                <a:solidFill>
                  <a:srgbClr val="444444"/>
                </a:solidFill>
              </a:rPr>
              <a:t> 차량별 고유 ID를 부여하여 입출차 시 개별 차량을 즉각적으로 식별.</a:t>
            </a:r>
            <a:endParaRPr lang="en-US" sz="885" dirty="0"/>
          </a:p>
        </p:txBody>
      </p:sp>
      <p:pic>
        <p:nvPicPr>
          <p:cNvPr id="24" name="Image 8" descr="preencoded.png"/>
          <p:cNvPicPr>
            <a:picLocks noChangeAspect="1"/>
          </p:cNvPicPr>
          <p:nvPr/>
        </p:nvPicPr>
        <p:blipFill>
          <a:blip r:embed="rId10"/>
          <a:stretch>
            <a:fillRect/>
          </a:stretch>
        </p:blipFill>
        <p:spPr>
          <a:xfrm>
            <a:off x="5139035" y="2620640"/>
            <a:ext cx="142875" cy="375717"/>
          </a:xfrm>
          <a:prstGeom prst="rect">
            <a:avLst/>
          </a:prstGeom>
        </p:spPr>
      </p:pic>
      <p:sp>
        <p:nvSpPr>
          <p:cNvPr id="25" name="Text 13"/>
          <p:cNvSpPr/>
          <p:nvPr/>
        </p:nvSpPr>
        <p:spPr>
          <a:xfrm>
            <a:off x="5389066" y="2584921"/>
            <a:ext cx="3111996" cy="411435"/>
          </a:xfrm>
          <a:prstGeom prst="rect">
            <a:avLst/>
          </a:prstGeom>
          <a:noFill/>
          <a:ln/>
        </p:spPr>
        <p:txBody>
          <a:bodyPr wrap="square" lIns="0" tIns="0" rIns="0" bIns="0" rtlCol="0" anchor="t">
            <a:spAutoFit/>
          </a:bodyPr>
          <a:lstStyle/>
          <a:p>
            <a:pPr marL="0" indent="0" algn="l">
              <a:lnSpc>
                <a:spcPts val="1600"/>
              </a:lnSpc>
              <a:buNone/>
            </a:pPr>
            <a:r>
              <a:rPr lang="en-US" sz="885" b="1" dirty="0">
                <a:solidFill>
                  <a:srgbClr val="1A1A1A"/>
                </a:solidFill>
              </a:rPr>
              <a:t>정밀한 요금 정산:</a:t>
            </a:r>
            <a:r>
              <a:rPr lang="en-US" sz="942" dirty="0">
                <a:solidFill>
                  <a:srgbClr val="444444"/>
                </a:solidFill>
              </a:rPr>
              <a:t> 식별된 ID와 입차 시간을 매칭하여 정확한 누적 주차 시간 및 요금 계산 가능.</a:t>
            </a:r>
            <a:endParaRPr lang="en-US" sz="885" dirty="0"/>
          </a:p>
        </p:txBody>
      </p:sp>
      <p:pic>
        <p:nvPicPr>
          <p:cNvPr id="26" name="Image 9" descr="preencoded.png"/>
          <p:cNvPicPr>
            <a:picLocks noChangeAspect="1"/>
          </p:cNvPicPr>
          <p:nvPr/>
        </p:nvPicPr>
        <p:blipFill>
          <a:blip r:embed="rId11"/>
          <a:stretch>
            <a:fillRect/>
          </a:stretch>
        </p:blipFill>
        <p:spPr>
          <a:xfrm>
            <a:off x="5139035" y="3174950"/>
            <a:ext cx="142875" cy="375717"/>
          </a:xfrm>
          <a:prstGeom prst="rect">
            <a:avLst/>
          </a:prstGeom>
        </p:spPr>
      </p:pic>
      <p:sp>
        <p:nvSpPr>
          <p:cNvPr id="27" name="Text 14"/>
          <p:cNvSpPr/>
          <p:nvPr/>
        </p:nvSpPr>
        <p:spPr>
          <a:xfrm>
            <a:off x="5389066" y="3139232"/>
            <a:ext cx="3111996" cy="411435"/>
          </a:xfrm>
          <a:prstGeom prst="rect">
            <a:avLst/>
          </a:prstGeom>
          <a:noFill/>
          <a:ln/>
        </p:spPr>
        <p:txBody>
          <a:bodyPr wrap="square" lIns="0" tIns="0" rIns="0" bIns="0" rtlCol="0" anchor="t">
            <a:spAutoFit/>
          </a:bodyPr>
          <a:lstStyle/>
          <a:p>
            <a:pPr marL="0" indent="0" algn="l">
              <a:lnSpc>
                <a:spcPts val="1600"/>
              </a:lnSpc>
              <a:buNone/>
            </a:pPr>
            <a:r>
              <a:rPr lang="en-US" sz="885" b="1" dirty="0">
                <a:solidFill>
                  <a:srgbClr val="1A1A1A"/>
                </a:solidFill>
              </a:rPr>
              <a:t>보안 및 관리 강화:</a:t>
            </a:r>
            <a:r>
              <a:rPr lang="en-US" sz="942" dirty="0">
                <a:solidFill>
                  <a:srgbClr val="444444"/>
                </a:solidFill>
              </a:rPr>
              <a:t> 등록된 차량 관리 및 비정상 입출차 감지 등 시스템 신뢰도 획기적 개선.</a:t>
            </a:r>
            <a:endParaRPr lang="en-US" sz="885" dirty="0"/>
          </a:p>
        </p:txBody>
      </p:sp>
      <p:sp>
        <p:nvSpPr>
          <p:cNvPr id="28" name="Shape 15"/>
          <p:cNvSpPr/>
          <p:nvPr/>
        </p:nvSpPr>
        <p:spPr>
          <a:xfrm>
            <a:off x="5139035" y="3979069"/>
            <a:ext cx="3362027" cy="664369"/>
          </a:xfrm>
          <a:prstGeom prst="rect">
            <a:avLst/>
          </a:prstGeom>
          <a:solidFill>
            <a:srgbClr val="E6F0FF"/>
          </a:solidFill>
          <a:ln/>
        </p:spPr>
        <p:txBody>
          <a:bodyPr/>
          <a:lstStyle/>
          <a:p>
            <a:endParaRPr lang="ko-KR" altLang="en-US"/>
          </a:p>
        </p:txBody>
      </p:sp>
      <p:sp>
        <p:nvSpPr>
          <p:cNvPr id="29" name="Shape 16"/>
          <p:cNvSpPr/>
          <p:nvPr/>
        </p:nvSpPr>
        <p:spPr>
          <a:xfrm>
            <a:off x="5139035" y="3979069"/>
            <a:ext cx="35719" cy="664369"/>
          </a:xfrm>
          <a:prstGeom prst="rect">
            <a:avLst/>
          </a:prstGeom>
          <a:solidFill>
            <a:srgbClr val="0052CC"/>
          </a:solidFill>
          <a:ln/>
        </p:spPr>
        <p:txBody>
          <a:bodyPr/>
          <a:lstStyle/>
          <a:p>
            <a:endParaRPr lang="ko-KR" altLang="en-US"/>
          </a:p>
        </p:txBody>
      </p:sp>
      <p:sp>
        <p:nvSpPr>
          <p:cNvPr id="30" name="Text 17"/>
          <p:cNvSpPr/>
          <p:nvPr/>
        </p:nvSpPr>
        <p:spPr>
          <a:xfrm>
            <a:off x="5281910" y="4121944"/>
            <a:ext cx="3076277" cy="378619"/>
          </a:xfrm>
          <a:prstGeom prst="rect">
            <a:avLst/>
          </a:prstGeom>
          <a:noFill/>
          <a:ln/>
        </p:spPr>
        <p:txBody>
          <a:bodyPr wrap="square" lIns="0" tIns="0" rIns="0" bIns="0" rtlCol="0" anchor="t">
            <a:spAutoFit/>
          </a:bodyPr>
          <a:lstStyle/>
          <a:p>
            <a:pPr marL="0" indent="0" algn="l">
              <a:lnSpc>
                <a:spcPts val="1200"/>
              </a:lnSpc>
              <a:buNone/>
            </a:pPr>
            <a:r>
              <a:rPr lang="en-US" sz="885" b="1" dirty="0">
                <a:solidFill>
                  <a:srgbClr val="0052CC"/>
                </a:solidFill>
              </a:rPr>
              <a:t>"단순한 공간 감지를 넘어, '데이터 기반의 개별 맞춤형 관제'로 시스템 가치를 확장했습니다."</a:t>
            </a:r>
            <a:endParaRPr lang="en-US" sz="885"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4FDEFE-46B6-D238-3130-D87C17F0BBC1}"/>
            </a:ext>
          </a:extLst>
        </p:cNvPr>
        <p:cNvGrpSpPr/>
        <p:nvPr/>
      </p:nvGrpSpPr>
      <p:grpSpPr>
        <a:xfrm>
          <a:off x="0" y="0"/>
          <a:ext cx="0" cy="0"/>
          <a:chOff x="0" y="0"/>
          <a:chExt cx="0" cy="0"/>
        </a:xfrm>
      </p:grpSpPr>
      <p:pic>
        <p:nvPicPr>
          <p:cNvPr id="3" name="Image 0" descr="preencoded.png">
            <a:extLst>
              <a:ext uri="{FF2B5EF4-FFF2-40B4-BE49-F238E27FC236}">
                <a16:creationId xmlns:a16="http://schemas.microsoft.com/office/drawing/2014/main" id="{22677F92-25A0-A233-5B7A-0E57DD34F28C}"/>
              </a:ext>
            </a:extLst>
          </p:cNvPr>
          <p:cNvPicPr>
            <a:picLocks noChangeAspect="1"/>
          </p:cNvPicPr>
          <p:nvPr/>
        </p:nvPicPr>
        <p:blipFill>
          <a:blip r:embed="rId3"/>
          <a:stretch>
            <a:fillRect/>
          </a:stretch>
        </p:blipFill>
        <p:spPr>
          <a:xfrm>
            <a:off x="0" y="0"/>
            <a:ext cx="9144000" cy="5143500"/>
          </a:xfrm>
          <a:prstGeom prst="rect">
            <a:avLst/>
          </a:prstGeom>
        </p:spPr>
      </p:pic>
      <p:sp>
        <p:nvSpPr>
          <p:cNvPr id="4" name="Shape 0">
            <a:extLst>
              <a:ext uri="{FF2B5EF4-FFF2-40B4-BE49-F238E27FC236}">
                <a16:creationId xmlns:a16="http://schemas.microsoft.com/office/drawing/2014/main" id="{1679BB6D-D87E-AAC1-F3C0-FB3547FA6945}"/>
              </a:ext>
            </a:extLst>
          </p:cNvPr>
          <p:cNvSpPr/>
          <p:nvPr/>
        </p:nvSpPr>
        <p:spPr>
          <a:xfrm>
            <a:off x="428625" y="285750"/>
            <a:ext cx="8286750" cy="498277"/>
          </a:xfrm>
          <a:prstGeom prst="rect">
            <a:avLst/>
          </a:prstGeom>
          <a:solidFill>
            <a:srgbClr val="000000">
              <a:alpha val="0"/>
            </a:srgbClr>
          </a:solidFill>
          <a:ln/>
        </p:spPr>
        <p:txBody>
          <a:bodyPr/>
          <a:lstStyle/>
          <a:p>
            <a:endParaRPr lang="ko-KR" altLang="en-US"/>
          </a:p>
        </p:txBody>
      </p:sp>
      <p:sp>
        <p:nvSpPr>
          <p:cNvPr id="5" name="Shape 1">
            <a:extLst>
              <a:ext uri="{FF2B5EF4-FFF2-40B4-BE49-F238E27FC236}">
                <a16:creationId xmlns:a16="http://schemas.microsoft.com/office/drawing/2014/main" id="{22988BC9-E7E7-B7BF-E8C0-C84F9978CD75}"/>
              </a:ext>
            </a:extLst>
          </p:cNvPr>
          <p:cNvSpPr/>
          <p:nvPr/>
        </p:nvSpPr>
        <p:spPr>
          <a:xfrm>
            <a:off x="428625" y="285750"/>
            <a:ext cx="71438" cy="498277"/>
          </a:xfrm>
          <a:prstGeom prst="rect">
            <a:avLst/>
          </a:prstGeom>
          <a:solidFill>
            <a:srgbClr val="0052CC"/>
          </a:solidFill>
          <a:ln/>
        </p:spPr>
        <p:txBody>
          <a:bodyPr/>
          <a:lstStyle/>
          <a:p>
            <a:endParaRPr lang="ko-KR" altLang="en-US"/>
          </a:p>
        </p:txBody>
      </p:sp>
      <p:sp>
        <p:nvSpPr>
          <p:cNvPr id="6" name="Text 2">
            <a:extLst>
              <a:ext uri="{FF2B5EF4-FFF2-40B4-BE49-F238E27FC236}">
                <a16:creationId xmlns:a16="http://schemas.microsoft.com/office/drawing/2014/main" id="{4B649333-E5BA-1AFB-5F6D-2E04175593FF}"/>
              </a:ext>
            </a:extLst>
          </p:cNvPr>
          <p:cNvSpPr/>
          <p:nvPr/>
        </p:nvSpPr>
        <p:spPr>
          <a:xfrm>
            <a:off x="571500" y="285750"/>
            <a:ext cx="2923429" cy="387222"/>
          </a:xfrm>
          <a:prstGeom prst="rect">
            <a:avLst/>
          </a:prstGeom>
          <a:noFill/>
          <a:ln/>
        </p:spPr>
        <p:txBody>
          <a:bodyPr wrap="none" lIns="0" tIns="0" rIns="0" bIns="0" rtlCol="0" anchor="t">
            <a:spAutoFit/>
          </a:bodyPr>
          <a:lstStyle/>
          <a:p>
            <a:pPr marL="0" indent="0" algn="l">
              <a:lnSpc>
                <a:spcPts val="3200"/>
              </a:lnSpc>
              <a:buNone/>
            </a:pPr>
            <a:r>
              <a:rPr lang="en-US" sz="2436" b="1" kern="0" spc="-1" dirty="0">
                <a:solidFill>
                  <a:srgbClr val="1A1A1A"/>
                </a:solidFill>
              </a:rPr>
              <a:t>TROUBLESHOOTING</a:t>
            </a:r>
            <a:r>
              <a:rPr lang="ko-KR" altLang="en-US" sz="2436" b="1" kern="0" spc="-1" dirty="0">
                <a:solidFill>
                  <a:srgbClr val="1A1A1A"/>
                </a:solidFill>
              </a:rPr>
              <a:t>２</a:t>
            </a:r>
            <a:endParaRPr lang="en-US" sz="2436" dirty="0"/>
          </a:p>
        </p:txBody>
      </p:sp>
      <p:pic>
        <p:nvPicPr>
          <p:cNvPr id="7" name="Image 1" descr="preencoded.png">
            <a:extLst>
              <a:ext uri="{FF2B5EF4-FFF2-40B4-BE49-F238E27FC236}">
                <a16:creationId xmlns:a16="http://schemas.microsoft.com/office/drawing/2014/main" id="{3F4BFB2D-B93A-CBE3-B92A-572D7688E551}"/>
              </a:ext>
            </a:extLst>
          </p:cNvPr>
          <p:cNvPicPr>
            <a:picLocks noChangeAspect="1"/>
          </p:cNvPicPr>
          <p:nvPr/>
        </p:nvPicPr>
        <p:blipFill>
          <a:blip r:embed="rId4"/>
          <a:stretch>
            <a:fillRect/>
          </a:stretch>
        </p:blipFill>
        <p:spPr>
          <a:xfrm>
            <a:off x="428625" y="1101923"/>
            <a:ext cx="142875" cy="142875"/>
          </a:xfrm>
          <a:prstGeom prst="rect">
            <a:avLst/>
          </a:prstGeom>
        </p:spPr>
      </p:pic>
      <p:sp>
        <p:nvSpPr>
          <p:cNvPr id="8" name="Text 3">
            <a:extLst>
              <a:ext uri="{FF2B5EF4-FFF2-40B4-BE49-F238E27FC236}">
                <a16:creationId xmlns:a16="http://schemas.microsoft.com/office/drawing/2014/main" id="{DF1BE498-1453-F31D-1665-BADF18A54103}"/>
              </a:ext>
            </a:extLst>
          </p:cNvPr>
          <p:cNvSpPr/>
          <p:nvPr/>
        </p:nvSpPr>
        <p:spPr>
          <a:xfrm>
            <a:off x="642938" y="1069777"/>
            <a:ext cx="1778961" cy="207169"/>
          </a:xfrm>
          <a:prstGeom prst="rect">
            <a:avLst/>
          </a:prstGeom>
          <a:noFill/>
          <a:ln/>
        </p:spPr>
        <p:txBody>
          <a:bodyPr wrap="none" lIns="0" tIns="0" rIns="0" bIns="0" rtlCol="0" anchor="t">
            <a:spAutoFit/>
          </a:bodyPr>
          <a:lstStyle/>
          <a:p>
            <a:pPr marL="0" indent="0" algn="l">
              <a:lnSpc>
                <a:spcPts val="1400"/>
              </a:lnSpc>
              <a:buNone/>
            </a:pPr>
            <a:r>
              <a:rPr lang="en-US" sz="987" b="1" dirty="0">
                <a:solidFill>
                  <a:srgbClr val="666666"/>
                </a:solidFill>
              </a:rPr>
              <a:t>Phase 01. 초기 설계 및 한계</a:t>
            </a:r>
            <a:endParaRPr lang="en-US" sz="987" dirty="0"/>
          </a:p>
        </p:txBody>
      </p:sp>
      <p:sp>
        <p:nvSpPr>
          <p:cNvPr id="9" name="Shape 4">
            <a:extLst>
              <a:ext uri="{FF2B5EF4-FFF2-40B4-BE49-F238E27FC236}">
                <a16:creationId xmlns:a16="http://schemas.microsoft.com/office/drawing/2014/main" id="{EB88C5CD-6355-6CA6-CD8D-98F3B2E7159A}"/>
              </a:ext>
            </a:extLst>
          </p:cNvPr>
          <p:cNvSpPr/>
          <p:nvPr/>
        </p:nvSpPr>
        <p:spPr>
          <a:xfrm>
            <a:off x="428625" y="1384102"/>
            <a:ext cx="3790652" cy="3473648"/>
          </a:xfrm>
          <a:prstGeom prst="rect">
            <a:avLst/>
          </a:prstGeom>
          <a:solidFill>
            <a:srgbClr val="F8F9FA"/>
          </a:solidFill>
          <a:ln w="9144">
            <a:solidFill>
              <a:srgbClr val="E0E0E0"/>
            </a:solidFill>
            <a:prstDash val="solid"/>
          </a:ln>
        </p:spPr>
        <p:txBody>
          <a:bodyPr/>
          <a:lstStyle/>
          <a:p>
            <a:endParaRPr lang="ko-KR" altLang="en-US" dirty="0"/>
          </a:p>
        </p:txBody>
      </p:sp>
      <p:sp>
        <p:nvSpPr>
          <p:cNvPr id="10" name="Text 5">
            <a:extLst>
              <a:ext uri="{FF2B5EF4-FFF2-40B4-BE49-F238E27FC236}">
                <a16:creationId xmlns:a16="http://schemas.microsoft.com/office/drawing/2014/main" id="{EF590C1A-5171-92BC-7668-495A4BE62A9A}"/>
              </a:ext>
            </a:extLst>
          </p:cNvPr>
          <p:cNvSpPr/>
          <p:nvPr/>
        </p:nvSpPr>
        <p:spPr>
          <a:xfrm>
            <a:off x="642939" y="1598414"/>
            <a:ext cx="3647776" cy="228268"/>
          </a:xfrm>
          <a:prstGeom prst="rect">
            <a:avLst/>
          </a:prstGeom>
          <a:noFill/>
          <a:ln/>
        </p:spPr>
        <p:txBody>
          <a:bodyPr wrap="square" lIns="0" tIns="0" rIns="0" bIns="0" rtlCol="0" anchor="t">
            <a:spAutoFit/>
          </a:bodyPr>
          <a:lstStyle/>
          <a:p>
            <a:pPr marL="0" indent="0" algn="l">
              <a:lnSpc>
                <a:spcPts val="1900"/>
              </a:lnSpc>
              <a:buNone/>
            </a:pPr>
            <a:r>
              <a:rPr lang="ko-KR" altLang="en-US" sz="1397" b="1" dirty="0">
                <a:solidFill>
                  <a:srgbClr val="1A1A1A"/>
                </a:solidFill>
              </a:rPr>
              <a:t>시스템 불안정 해결</a:t>
            </a:r>
            <a:endParaRPr lang="en-US" sz="1397" dirty="0"/>
          </a:p>
        </p:txBody>
      </p:sp>
      <p:pic>
        <p:nvPicPr>
          <p:cNvPr id="11" name="Image 2" descr="preencoded.png">
            <a:extLst>
              <a:ext uri="{FF2B5EF4-FFF2-40B4-BE49-F238E27FC236}">
                <a16:creationId xmlns:a16="http://schemas.microsoft.com/office/drawing/2014/main" id="{E6C0F764-9346-CEDE-F03E-C3A4936E482A}"/>
              </a:ext>
            </a:extLst>
          </p:cNvPr>
          <p:cNvPicPr>
            <a:picLocks noChangeAspect="1"/>
          </p:cNvPicPr>
          <p:nvPr/>
        </p:nvPicPr>
        <p:blipFill>
          <a:blip r:embed="rId5"/>
          <a:stretch>
            <a:fillRect/>
          </a:stretch>
        </p:blipFill>
        <p:spPr>
          <a:xfrm>
            <a:off x="642938" y="2066330"/>
            <a:ext cx="142875" cy="375717"/>
          </a:xfrm>
          <a:prstGeom prst="rect">
            <a:avLst/>
          </a:prstGeom>
        </p:spPr>
      </p:pic>
      <p:sp>
        <p:nvSpPr>
          <p:cNvPr id="12" name="Text 6">
            <a:extLst>
              <a:ext uri="{FF2B5EF4-FFF2-40B4-BE49-F238E27FC236}">
                <a16:creationId xmlns:a16="http://schemas.microsoft.com/office/drawing/2014/main" id="{1A221BBA-1458-8C5B-D2DC-8FA3584B5ABC}"/>
              </a:ext>
            </a:extLst>
          </p:cNvPr>
          <p:cNvSpPr/>
          <p:nvPr/>
        </p:nvSpPr>
        <p:spPr>
          <a:xfrm>
            <a:off x="883444" y="2030611"/>
            <a:ext cx="3111996" cy="388376"/>
          </a:xfrm>
          <a:prstGeom prst="rect">
            <a:avLst/>
          </a:prstGeom>
          <a:noFill/>
          <a:ln/>
        </p:spPr>
        <p:txBody>
          <a:bodyPr wrap="square" lIns="0" tIns="0" rIns="0" bIns="0" rtlCol="0" anchor="t">
            <a:spAutoFit/>
          </a:bodyPr>
          <a:lstStyle/>
          <a:p>
            <a:pPr>
              <a:lnSpc>
                <a:spcPts val="1600"/>
              </a:lnSpc>
            </a:pPr>
            <a:r>
              <a:rPr lang="ko-KR" altLang="en-US" sz="900" b="1" dirty="0"/>
              <a:t>보드 출력 한계</a:t>
            </a:r>
            <a:r>
              <a:rPr lang="en-US" altLang="ko-KR" sz="900" b="1" dirty="0"/>
              <a:t>:  </a:t>
            </a:r>
            <a:r>
              <a:rPr lang="ko-KR" altLang="en-US" sz="900" dirty="0"/>
              <a:t>다수의 센서</a:t>
            </a:r>
            <a:r>
              <a:rPr lang="en-US" altLang="ko-KR" sz="900" dirty="0"/>
              <a:t>, LCD, </a:t>
            </a:r>
            <a:r>
              <a:rPr lang="ko-KR" altLang="en-US" sz="900" dirty="0"/>
              <a:t>모터</a:t>
            </a:r>
            <a:r>
              <a:rPr lang="en-US" altLang="ko-KR" sz="900" dirty="0"/>
              <a:t>, </a:t>
            </a:r>
            <a:r>
              <a:rPr lang="ko-KR" altLang="en-US" sz="900" dirty="0"/>
              <a:t>통신 모듈의 소모 전류를 모두 감당하기에 역부족</a:t>
            </a:r>
            <a:r>
              <a:rPr lang="en-US" altLang="ko-KR" sz="900" dirty="0"/>
              <a:t>.</a:t>
            </a:r>
            <a:endParaRPr lang="en-US" sz="885" b="1" dirty="0"/>
          </a:p>
        </p:txBody>
      </p:sp>
      <p:pic>
        <p:nvPicPr>
          <p:cNvPr id="13" name="Image 3" descr="preencoded.png">
            <a:extLst>
              <a:ext uri="{FF2B5EF4-FFF2-40B4-BE49-F238E27FC236}">
                <a16:creationId xmlns:a16="http://schemas.microsoft.com/office/drawing/2014/main" id="{AD4847AA-B8A2-6188-0211-C011662D6FBB}"/>
              </a:ext>
            </a:extLst>
          </p:cNvPr>
          <p:cNvPicPr>
            <a:picLocks noChangeAspect="1"/>
          </p:cNvPicPr>
          <p:nvPr/>
        </p:nvPicPr>
        <p:blipFill>
          <a:blip r:embed="rId6"/>
          <a:stretch>
            <a:fillRect/>
          </a:stretch>
        </p:blipFill>
        <p:spPr>
          <a:xfrm>
            <a:off x="642938" y="2849240"/>
            <a:ext cx="142875" cy="375717"/>
          </a:xfrm>
          <a:prstGeom prst="rect">
            <a:avLst/>
          </a:prstGeom>
        </p:spPr>
      </p:pic>
      <p:sp>
        <p:nvSpPr>
          <p:cNvPr id="14" name="Text 7">
            <a:extLst>
              <a:ext uri="{FF2B5EF4-FFF2-40B4-BE49-F238E27FC236}">
                <a16:creationId xmlns:a16="http://schemas.microsoft.com/office/drawing/2014/main" id="{15CC5649-8251-BA7D-0BB1-0589E74A3C37}"/>
              </a:ext>
            </a:extLst>
          </p:cNvPr>
          <p:cNvSpPr/>
          <p:nvPr/>
        </p:nvSpPr>
        <p:spPr>
          <a:xfrm>
            <a:off x="892969" y="2584921"/>
            <a:ext cx="3111996" cy="183833"/>
          </a:xfrm>
          <a:prstGeom prst="rect">
            <a:avLst/>
          </a:prstGeom>
          <a:noFill/>
          <a:ln/>
        </p:spPr>
        <p:txBody>
          <a:bodyPr wrap="square" lIns="0" tIns="0" rIns="0" bIns="0" rtlCol="0" anchor="t">
            <a:spAutoFit/>
          </a:bodyPr>
          <a:lstStyle/>
          <a:p>
            <a:pPr marL="0" indent="0" algn="l">
              <a:lnSpc>
                <a:spcPts val="1600"/>
              </a:lnSpc>
              <a:buNone/>
            </a:pPr>
            <a:endParaRPr lang="en-US" sz="885" dirty="0"/>
          </a:p>
        </p:txBody>
      </p:sp>
      <p:pic>
        <p:nvPicPr>
          <p:cNvPr id="15" name="Image 4" descr="preencoded.png">
            <a:extLst>
              <a:ext uri="{FF2B5EF4-FFF2-40B4-BE49-F238E27FC236}">
                <a16:creationId xmlns:a16="http://schemas.microsoft.com/office/drawing/2014/main" id="{B70D3A99-0A00-A433-4C50-33B1A6E3C627}"/>
              </a:ext>
            </a:extLst>
          </p:cNvPr>
          <p:cNvPicPr>
            <a:picLocks noChangeAspect="1"/>
          </p:cNvPicPr>
          <p:nvPr/>
        </p:nvPicPr>
        <p:blipFill>
          <a:blip r:embed="rId7"/>
          <a:stretch>
            <a:fillRect/>
          </a:stretch>
        </p:blipFill>
        <p:spPr>
          <a:xfrm>
            <a:off x="642938" y="3794075"/>
            <a:ext cx="142875" cy="375717"/>
          </a:xfrm>
          <a:prstGeom prst="rect">
            <a:avLst/>
          </a:prstGeom>
        </p:spPr>
      </p:pic>
      <p:sp>
        <p:nvSpPr>
          <p:cNvPr id="16" name="Text 8">
            <a:extLst>
              <a:ext uri="{FF2B5EF4-FFF2-40B4-BE49-F238E27FC236}">
                <a16:creationId xmlns:a16="http://schemas.microsoft.com/office/drawing/2014/main" id="{FD2882F5-C7BB-7502-2E82-BE67DCBC6CF7}"/>
              </a:ext>
            </a:extLst>
          </p:cNvPr>
          <p:cNvSpPr/>
          <p:nvPr/>
        </p:nvSpPr>
        <p:spPr>
          <a:xfrm>
            <a:off x="892969" y="3758357"/>
            <a:ext cx="3111996" cy="593560"/>
          </a:xfrm>
          <a:prstGeom prst="rect">
            <a:avLst/>
          </a:prstGeom>
          <a:noFill/>
          <a:ln/>
        </p:spPr>
        <p:txBody>
          <a:bodyPr wrap="square" lIns="0" tIns="0" rIns="0" bIns="0" rtlCol="0" anchor="t">
            <a:spAutoFit/>
          </a:bodyPr>
          <a:lstStyle/>
          <a:p>
            <a:pPr>
              <a:lnSpc>
                <a:spcPts val="1600"/>
              </a:lnSpc>
            </a:pPr>
            <a:r>
              <a:rPr lang="ko-KR" altLang="en-US" sz="900" b="1" dirty="0"/>
              <a:t>시스템 신뢰성 저하</a:t>
            </a:r>
            <a:r>
              <a:rPr lang="ko-KR" altLang="en-US" sz="900" dirty="0"/>
              <a:t> </a:t>
            </a:r>
            <a:r>
              <a:rPr lang="en-US" altLang="ko-KR" sz="900" b="1" dirty="0"/>
              <a:t>:</a:t>
            </a:r>
            <a:r>
              <a:rPr lang="ko-KR" altLang="en-US" sz="900" dirty="0"/>
              <a:t> 보드의 전력 공급 능력을 초과하는 회로 구성으로 인해</a:t>
            </a:r>
            <a:r>
              <a:rPr lang="en-US" altLang="ko-KR" sz="900" dirty="0"/>
              <a:t>, </a:t>
            </a:r>
            <a:r>
              <a:rPr lang="ko-KR" altLang="en-US" sz="900" dirty="0"/>
              <a:t>장시간 구동 시 시스템이 멈추거나 불안정한 상태 지속</a:t>
            </a:r>
            <a:r>
              <a:rPr lang="en-US" altLang="ko-KR" sz="900" dirty="0"/>
              <a:t>.</a:t>
            </a:r>
            <a:endParaRPr lang="en-US" sz="885" dirty="0"/>
          </a:p>
        </p:txBody>
      </p:sp>
      <p:pic>
        <p:nvPicPr>
          <p:cNvPr id="17" name="Image 5" descr="preencoded.png">
            <a:extLst>
              <a:ext uri="{FF2B5EF4-FFF2-40B4-BE49-F238E27FC236}">
                <a16:creationId xmlns:a16="http://schemas.microsoft.com/office/drawing/2014/main" id="{6723A0E5-7852-F3EE-E604-2AF7AD6FC2CE}"/>
              </a:ext>
            </a:extLst>
          </p:cNvPr>
          <p:cNvPicPr>
            <a:picLocks noChangeAspect="1"/>
          </p:cNvPicPr>
          <p:nvPr/>
        </p:nvPicPr>
        <p:blipFill>
          <a:blip r:embed="rId8"/>
          <a:stretch>
            <a:fillRect/>
          </a:stretch>
        </p:blipFill>
        <p:spPr>
          <a:xfrm>
            <a:off x="4505027" y="2856607"/>
            <a:ext cx="133945" cy="214313"/>
          </a:xfrm>
          <a:prstGeom prst="rect">
            <a:avLst/>
          </a:prstGeom>
        </p:spPr>
      </p:pic>
      <p:pic>
        <p:nvPicPr>
          <p:cNvPr id="18" name="Image 6" descr="preencoded.png">
            <a:extLst>
              <a:ext uri="{FF2B5EF4-FFF2-40B4-BE49-F238E27FC236}">
                <a16:creationId xmlns:a16="http://schemas.microsoft.com/office/drawing/2014/main" id="{4561A13B-AD65-D9E1-97C4-FBB4299290B8}"/>
              </a:ext>
            </a:extLst>
          </p:cNvPr>
          <p:cNvPicPr>
            <a:picLocks noChangeAspect="1"/>
          </p:cNvPicPr>
          <p:nvPr/>
        </p:nvPicPr>
        <p:blipFill>
          <a:blip r:embed="rId9"/>
          <a:stretch>
            <a:fillRect/>
          </a:stretch>
        </p:blipFill>
        <p:spPr>
          <a:xfrm>
            <a:off x="4924723" y="1101923"/>
            <a:ext cx="142875" cy="142875"/>
          </a:xfrm>
          <a:prstGeom prst="rect">
            <a:avLst/>
          </a:prstGeom>
        </p:spPr>
      </p:pic>
      <p:sp>
        <p:nvSpPr>
          <p:cNvPr id="19" name="Text 9">
            <a:extLst>
              <a:ext uri="{FF2B5EF4-FFF2-40B4-BE49-F238E27FC236}">
                <a16:creationId xmlns:a16="http://schemas.microsoft.com/office/drawing/2014/main" id="{85F2A579-B485-9520-9661-4C91F1A662E2}"/>
              </a:ext>
            </a:extLst>
          </p:cNvPr>
          <p:cNvSpPr/>
          <p:nvPr/>
        </p:nvSpPr>
        <p:spPr>
          <a:xfrm>
            <a:off x="5139035" y="1069777"/>
            <a:ext cx="2304724" cy="207169"/>
          </a:xfrm>
          <a:prstGeom prst="rect">
            <a:avLst/>
          </a:prstGeom>
          <a:noFill/>
          <a:ln/>
        </p:spPr>
        <p:txBody>
          <a:bodyPr wrap="none" lIns="0" tIns="0" rIns="0" bIns="0" rtlCol="0" anchor="t">
            <a:spAutoFit/>
          </a:bodyPr>
          <a:lstStyle/>
          <a:p>
            <a:pPr marL="0" indent="0" algn="l">
              <a:lnSpc>
                <a:spcPts val="1400"/>
              </a:lnSpc>
              <a:buNone/>
            </a:pPr>
            <a:r>
              <a:rPr lang="en-US" sz="987" b="1" dirty="0">
                <a:solidFill>
                  <a:srgbClr val="0052CC"/>
                </a:solidFill>
              </a:rPr>
              <a:t>Phase 02. 사용자 피드백 기반 고도화</a:t>
            </a:r>
            <a:endParaRPr lang="en-US" sz="987" dirty="0"/>
          </a:p>
        </p:txBody>
      </p:sp>
      <p:sp>
        <p:nvSpPr>
          <p:cNvPr id="20" name="Shape 10">
            <a:extLst>
              <a:ext uri="{FF2B5EF4-FFF2-40B4-BE49-F238E27FC236}">
                <a16:creationId xmlns:a16="http://schemas.microsoft.com/office/drawing/2014/main" id="{D5982AE7-1243-231F-15BA-ADC54E73E4C7}"/>
              </a:ext>
            </a:extLst>
          </p:cNvPr>
          <p:cNvSpPr/>
          <p:nvPr/>
        </p:nvSpPr>
        <p:spPr>
          <a:xfrm>
            <a:off x="4924723" y="1393627"/>
            <a:ext cx="3790652" cy="3473648"/>
          </a:xfrm>
          <a:prstGeom prst="rect">
            <a:avLst/>
          </a:prstGeom>
          <a:solidFill>
            <a:srgbClr val="FFFFFF"/>
          </a:solidFill>
          <a:ln w="18288">
            <a:solidFill>
              <a:srgbClr val="0052CC"/>
            </a:solidFill>
            <a:prstDash val="solid"/>
          </a:ln>
        </p:spPr>
        <p:txBody>
          <a:bodyPr/>
          <a:lstStyle/>
          <a:p>
            <a:endParaRPr lang="ko-KR" altLang="en-US"/>
          </a:p>
        </p:txBody>
      </p:sp>
      <p:sp>
        <p:nvSpPr>
          <p:cNvPr id="21" name="Text 11">
            <a:extLst>
              <a:ext uri="{FF2B5EF4-FFF2-40B4-BE49-F238E27FC236}">
                <a16:creationId xmlns:a16="http://schemas.microsoft.com/office/drawing/2014/main" id="{C1B795DF-C670-465A-3F2C-7BFCABFAF5E5}"/>
              </a:ext>
            </a:extLst>
          </p:cNvPr>
          <p:cNvSpPr/>
          <p:nvPr/>
        </p:nvSpPr>
        <p:spPr>
          <a:xfrm>
            <a:off x="5139035" y="1598414"/>
            <a:ext cx="2574423" cy="228268"/>
          </a:xfrm>
          <a:prstGeom prst="rect">
            <a:avLst/>
          </a:prstGeom>
          <a:noFill/>
          <a:ln/>
        </p:spPr>
        <p:txBody>
          <a:bodyPr wrap="none" lIns="0" tIns="0" rIns="0" bIns="0" rtlCol="0" anchor="t">
            <a:spAutoFit/>
          </a:bodyPr>
          <a:lstStyle/>
          <a:p>
            <a:pPr marL="0" indent="0" algn="l">
              <a:lnSpc>
                <a:spcPts val="1900"/>
              </a:lnSpc>
              <a:buNone/>
            </a:pPr>
            <a:r>
              <a:rPr lang="ko-KR" altLang="en-US" sz="1397" b="1">
                <a:solidFill>
                  <a:srgbClr val="1A1A1A"/>
                </a:solidFill>
              </a:rPr>
              <a:t>외부 전원 도입 및 전력 부하 분산</a:t>
            </a:r>
            <a:endParaRPr lang="en-US" sz="1397" dirty="0"/>
          </a:p>
        </p:txBody>
      </p:sp>
      <p:pic>
        <p:nvPicPr>
          <p:cNvPr id="22" name="Image 7" descr="preencoded.png">
            <a:extLst>
              <a:ext uri="{FF2B5EF4-FFF2-40B4-BE49-F238E27FC236}">
                <a16:creationId xmlns:a16="http://schemas.microsoft.com/office/drawing/2014/main" id="{D754DD65-9A54-4A12-F866-CB2C79AE79FE}"/>
              </a:ext>
            </a:extLst>
          </p:cNvPr>
          <p:cNvPicPr>
            <a:picLocks noChangeAspect="1"/>
          </p:cNvPicPr>
          <p:nvPr/>
        </p:nvPicPr>
        <p:blipFill>
          <a:blip r:embed="rId10"/>
          <a:stretch>
            <a:fillRect/>
          </a:stretch>
        </p:blipFill>
        <p:spPr>
          <a:xfrm>
            <a:off x="5139035" y="2066330"/>
            <a:ext cx="142875" cy="375717"/>
          </a:xfrm>
          <a:prstGeom prst="rect">
            <a:avLst/>
          </a:prstGeom>
        </p:spPr>
      </p:pic>
      <p:sp>
        <p:nvSpPr>
          <p:cNvPr id="23" name="Text 12">
            <a:extLst>
              <a:ext uri="{FF2B5EF4-FFF2-40B4-BE49-F238E27FC236}">
                <a16:creationId xmlns:a16="http://schemas.microsoft.com/office/drawing/2014/main" id="{BD0A4076-817C-69E5-A5E9-04F38C3C017C}"/>
              </a:ext>
            </a:extLst>
          </p:cNvPr>
          <p:cNvSpPr/>
          <p:nvPr/>
        </p:nvSpPr>
        <p:spPr>
          <a:xfrm>
            <a:off x="5389066" y="2030611"/>
            <a:ext cx="3111996" cy="593560"/>
          </a:xfrm>
          <a:prstGeom prst="rect">
            <a:avLst/>
          </a:prstGeom>
          <a:noFill/>
          <a:ln/>
        </p:spPr>
        <p:txBody>
          <a:bodyPr wrap="square" lIns="0" tIns="0" rIns="0" bIns="0" rtlCol="0" anchor="t">
            <a:spAutoFit/>
          </a:bodyPr>
          <a:lstStyle/>
          <a:p>
            <a:pPr>
              <a:lnSpc>
                <a:spcPts val="1600"/>
              </a:lnSpc>
            </a:pPr>
            <a:r>
              <a:rPr lang="ko-KR" altLang="en-US" sz="900" b="1" dirty="0" err="1"/>
              <a:t>전원부</a:t>
            </a:r>
            <a:r>
              <a:rPr lang="ko-KR" altLang="en-US" sz="900" b="1" dirty="0"/>
              <a:t> 분리</a:t>
            </a:r>
            <a:r>
              <a:rPr lang="en-US" altLang="ko-KR" sz="900" b="1" dirty="0"/>
              <a:t>(Power Isolation):</a:t>
            </a:r>
            <a:r>
              <a:rPr lang="ko-KR" altLang="en-US" sz="900" dirty="0"/>
              <a:t> 전력 소모가 큰 </a:t>
            </a:r>
            <a:r>
              <a:rPr lang="ko-KR" altLang="en-US" sz="900" dirty="0" err="1"/>
              <a:t>구동부</a:t>
            </a:r>
            <a:r>
              <a:rPr lang="en-US" altLang="ko-KR" sz="900" dirty="0"/>
              <a:t>(</a:t>
            </a:r>
            <a:r>
              <a:rPr lang="ko-KR" altLang="en-US" sz="900" dirty="0" err="1"/>
              <a:t>서보모터</a:t>
            </a:r>
            <a:r>
              <a:rPr lang="ko-KR" altLang="en-US" sz="900" dirty="0"/>
              <a:t> 등</a:t>
            </a:r>
            <a:r>
              <a:rPr lang="en-US" altLang="ko-KR" sz="900" dirty="0"/>
              <a:t>)</a:t>
            </a:r>
            <a:r>
              <a:rPr lang="ko-KR" altLang="en-US" sz="900" dirty="0"/>
              <a:t>에는 별도의 외부 전원</a:t>
            </a:r>
            <a:r>
              <a:rPr lang="en-US" altLang="ko-KR" sz="900" dirty="0"/>
              <a:t>(</a:t>
            </a:r>
            <a:r>
              <a:rPr lang="ko-KR" altLang="en-US" sz="900" dirty="0"/>
              <a:t>배터리</a:t>
            </a:r>
            <a:r>
              <a:rPr lang="en-US" altLang="ko-KR" sz="900" dirty="0"/>
              <a:t>)</a:t>
            </a:r>
            <a:r>
              <a:rPr lang="ko-KR" altLang="en-US" sz="900" dirty="0"/>
              <a:t>을 연결하여 보드에 가해지는 부하를 원천적으로 분산</a:t>
            </a:r>
            <a:r>
              <a:rPr lang="en-US" altLang="ko-KR" sz="900" dirty="0"/>
              <a:t>.</a:t>
            </a:r>
            <a:endParaRPr lang="en-US" sz="885" dirty="0"/>
          </a:p>
        </p:txBody>
      </p:sp>
      <p:pic>
        <p:nvPicPr>
          <p:cNvPr id="24" name="Image 8" descr="preencoded.png">
            <a:extLst>
              <a:ext uri="{FF2B5EF4-FFF2-40B4-BE49-F238E27FC236}">
                <a16:creationId xmlns:a16="http://schemas.microsoft.com/office/drawing/2014/main" id="{55D0B4BC-3A29-CFD7-E8A2-470B505EE493}"/>
              </a:ext>
            </a:extLst>
          </p:cNvPr>
          <p:cNvPicPr>
            <a:picLocks noChangeAspect="1"/>
          </p:cNvPicPr>
          <p:nvPr/>
        </p:nvPicPr>
        <p:blipFill>
          <a:blip r:embed="rId11"/>
          <a:stretch>
            <a:fillRect/>
          </a:stretch>
        </p:blipFill>
        <p:spPr>
          <a:xfrm>
            <a:off x="5139035" y="2925440"/>
            <a:ext cx="142875" cy="375717"/>
          </a:xfrm>
          <a:prstGeom prst="rect">
            <a:avLst/>
          </a:prstGeom>
        </p:spPr>
      </p:pic>
      <p:sp>
        <p:nvSpPr>
          <p:cNvPr id="25" name="Text 13">
            <a:extLst>
              <a:ext uri="{FF2B5EF4-FFF2-40B4-BE49-F238E27FC236}">
                <a16:creationId xmlns:a16="http://schemas.microsoft.com/office/drawing/2014/main" id="{FCE38E58-345A-DBFF-754F-3DB2956B9C6B}"/>
              </a:ext>
            </a:extLst>
          </p:cNvPr>
          <p:cNvSpPr/>
          <p:nvPr/>
        </p:nvSpPr>
        <p:spPr>
          <a:xfrm>
            <a:off x="5389066" y="2889721"/>
            <a:ext cx="3111996" cy="593560"/>
          </a:xfrm>
          <a:prstGeom prst="rect">
            <a:avLst/>
          </a:prstGeom>
          <a:noFill/>
          <a:ln/>
        </p:spPr>
        <p:txBody>
          <a:bodyPr wrap="square" lIns="0" tIns="0" rIns="0" bIns="0" rtlCol="0" anchor="t">
            <a:spAutoFit/>
          </a:bodyPr>
          <a:lstStyle/>
          <a:p>
            <a:pPr>
              <a:lnSpc>
                <a:spcPts val="1600"/>
              </a:lnSpc>
            </a:pPr>
            <a:r>
              <a:rPr lang="ko-KR" altLang="en-US" sz="900" b="1" dirty="0"/>
              <a:t>공통 접지</a:t>
            </a:r>
            <a:r>
              <a:rPr lang="en-US" altLang="ko-KR" sz="900" b="1" dirty="0"/>
              <a:t>(Common Ground):</a:t>
            </a:r>
            <a:r>
              <a:rPr lang="ko-KR" altLang="en-US" sz="900" dirty="0"/>
              <a:t> 전원은 따로 공급하되 </a:t>
            </a:r>
            <a:r>
              <a:rPr lang="en-US" altLang="ko-KR" sz="900" dirty="0"/>
              <a:t>GND(</a:t>
            </a:r>
            <a:r>
              <a:rPr lang="ko-KR" altLang="en-US" sz="900" dirty="0"/>
              <a:t>접지</a:t>
            </a:r>
            <a:r>
              <a:rPr lang="en-US" altLang="ko-KR" sz="900" dirty="0"/>
              <a:t>)</a:t>
            </a:r>
            <a:r>
              <a:rPr lang="ko-KR" altLang="en-US" sz="900" dirty="0"/>
              <a:t>는 하나로 연결하여</a:t>
            </a:r>
            <a:r>
              <a:rPr lang="en-US" altLang="ko-KR" sz="900" dirty="0"/>
              <a:t>, </a:t>
            </a:r>
            <a:r>
              <a:rPr lang="ko-KR" altLang="en-US" sz="900" dirty="0"/>
              <a:t>회로 간 전위차를 맞추고 제어 신호 통신 오류를 방지</a:t>
            </a:r>
            <a:r>
              <a:rPr lang="en-US" altLang="ko-KR" sz="900" dirty="0"/>
              <a:t>.</a:t>
            </a:r>
            <a:endParaRPr lang="en-US" sz="885" dirty="0"/>
          </a:p>
        </p:txBody>
      </p:sp>
      <p:pic>
        <p:nvPicPr>
          <p:cNvPr id="26" name="Image 9" descr="preencoded.png">
            <a:extLst>
              <a:ext uri="{FF2B5EF4-FFF2-40B4-BE49-F238E27FC236}">
                <a16:creationId xmlns:a16="http://schemas.microsoft.com/office/drawing/2014/main" id="{C9ABD697-FF19-B73D-647D-D6FEC24579DC}"/>
              </a:ext>
            </a:extLst>
          </p:cNvPr>
          <p:cNvPicPr>
            <a:picLocks noChangeAspect="1"/>
          </p:cNvPicPr>
          <p:nvPr/>
        </p:nvPicPr>
        <p:blipFill>
          <a:blip r:embed="rId12"/>
          <a:stretch>
            <a:fillRect/>
          </a:stretch>
        </p:blipFill>
        <p:spPr>
          <a:xfrm>
            <a:off x="5139035" y="3775025"/>
            <a:ext cx="142875" cy="375717"/>
          </a:xfrm>
          <a:prstGeom prst="rect">
            <a:avLst/>
          </a:prstGeom>
        </p:spPr>
      </p:pic>
      <p:sp>
        <p:nvSpPr>
          <p:cNvPr id="27" name="Text 14">
            <a:extLst>
              <a:ext uri="{FF2B5EF4-FFF2-40B4-BE49-F238E27FC236}">
                <a16:creationId xmlns:a16="http://schemas.microsoft.com/office/drawing/2014/main" id="{6300DBD8-5C86-6F7B-D80F-F6916409D76F}"/>
              </a:ext>
            </a:extLst>
          </p:cNvPr>
          <p:cNvSpPr/>
          <p:nvPr/>
        </p:nvSpPr>
        <p:spPr>
          <a:xfrm>
            <a:off x="5389066" y="3739307"/>
            <a:ext cx="3111996" cy="593560"/>
          </a:xfrm>
          <a:prstGeom prst="rect">
            <a:avLst/>
          </a:prstGeom>
          <a:noFill/>
          <a:ln/>
        </p:spPr>
        <p:txBody>
          <a:bodyPr wrap="square" lIns="0" tIns="0" rIns="0" bIns="0" rtlCol="0" anchor="t">
            <a:spAutoFit/>
          </a:bodyPr>
          <a:lstStyle/>
          <a:p>
            <a:pPr>
              <a:lnSpc>
                <a:spcPts val="1600"/>
              </a:lnSpc>
            </a:pPr>
            <a:r>
              <a:rPr lang="ko-KR" altLang="en-US" sz="900" b="1" dirty="0"/>
              <a:t>안정적인 전력 공급</a:t>
            </a:r>
            <a:r>
              <a:rPr lang="en-US" altLang="ko-KR" sz="900" b="1" dirty="0"/>
              <a:t>:</a:t>
            </a:r>
            <a:r>
              <a:rPr lang="ko-KR" altLang="en-US" sz="900" dirty="0"/>
              <a:t> 부하 분산 설계를 통해 다중 센서와 </a:t>
            </a:r>
            <a:r>
              <a:rPr lang="ko-KR" altLang="en-US" sz="900" dirty="0" err="1"/>
              <a:t>액추에이터가</a:t>
            </a:r>
            <a:r>
              <a:rPr lang="ko-KR" altLang="en-US" sz="900" dirty="0"/>
              <a:t> 동시에 작동하더라도 전압 변동 없이 안정적인 시스템 구동 실현</a:t>
            </a:r>
            <a:r>
              <a:rPr lang="en-US" altLang="ko-KR" sz="900" dirty="0"/>
              <a:t>.</a:t>
            </a:r>
            <a:endParaRPr lang="en-US" sz="885" dirty="0"/>
          </a:p>
        </p:txBody>
      </p:sp>
      <p:sp>
        <p:nvSpPr>
          <p:cNvPr id="2" name="Text 6">
            <a:extLst>
              <a:ext uri="{FF2B5EF4-FFF2-40B4-BE49-F238E27FC236}">
                <a16:creationId xmlns:a16="http://schemas.microsoft.com/office/drawing/2014/main" id="{09F83198-C6EC-E30D-D50C-DE67180D3649}"/>
              </a:ext>
            </a:extLst>
          </p:cNvPr>
          <p:cNvSpPr/>
          <p:nvPr/>
        </p:nvSpPr>
        <p:spPr>
          <a:xfrm>
            <a:off x="883444" y="2806179"/>
            <a:ext cx="3111996" cy="593560"/>
          </a:xfrm>
          <a:prstGeom prst="rect">
            <a:avLst/>
          </a:prstGeom>
          <a:noFill/>
          <a:ln/>
        </p:spPr>
        <p:txBody>
          <a:bodyPr wrap="square" lIns="0" tIns="0" rIns="0" bIns="0" rtlCol="0" anchor="t">
            <a:spAutoFit/>
          </a:bodyPr>
          <a:lstStyle/>
          <a:p>
            <a:pPr>
              <a:lnSpc>
                <a:spcPts val="1600"/>
              </a:lnSpc>
            </a:pPr>
            <a:r>
              <a:rPr lang="ko-KR" altLang="en-US" sz="900" b="1" dirty="0"/>
              <a:t>전압 강하 및 오작동</a:t>
            </a:r>
            <a:r>
              <a:rPr lang="en-US" altLang="ko-KR" sz="900" b="1" dirty="0"/>
              <a:t>:</a:t>
            </a:r>
            <a:r>
              <a:rPr lang="ko-KR" altLang="en-US" sz="900" dirty="0"/>
              <a:t> </a:t>
            </a:r>
            <a:r>
              <a:rPr lang="ko-KR" altLang="en-US" sz="900" dirty="0" err="1"/>
              <a:t>서보모터</a:t>
            </a:r>
            <a:r>
              <a:rPr lang="ko-KR" altLang="en-US" sz="900" dirty="0"/>
              <a:t> 등 전력 소모가 큰 부품 구동 시</a:t>
            </a:r>
            <a:r>
              <a:rPr lang="en-US" altLang="ko-KR" sz="900" dirty="0"/>
              <a:t>, </a:t>
            </a:r>
            <a:r>
              <a:rPr lang="ko-KR" altLang="en-US" sz="900" dirty="0"/>
              <a:t>순간적인 전압 강하로 인해 </a:t>
            </a:r>
            <a:r>
              <a:rPr lang="en-US" altLang="ko-KR" sz="900" dirty="0"/>
              <a:t>LCD </a:t>
            </a:r>
            <a:r>
              <a:rPr lang="ko-KR" altLang="en-US" sz="900" dirty="0"/>
              <a:t>화면 깨짐이나 와이파이 연결 끊김 등 오작동 발생</a:t>
            </a:r>
            <a:r>
              <a:rPr lang="en-US" altLang="ko-KR" sz="900" dirty="0"/>
              <a:t>.</a:t>
            </a:r>
            <a:endParaRPr lang="en-US" sz="885" b="1" dirty="0"/>
          </a:p>
        </p:txBody>
      </p:sp>
    </p:spTree>
    <p:extLst>
      <p:ext uri="{BB962C8B-B14F-4D97-AF65-F5344CB8AC3E}">
        <p14:creationId xmlns:p14="http://schemas.microsoft.com/office/powerpoint/2010/main" val="41340994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3" name="Image 0" descr="preencoded.png"/>
          <p:cNvPicPr>
            <a:picLocks noChangeAspect="1"/>
          </p:cNvPicPr>
          <p:nvPr/>
        </p:nvPicPr>
        <p:blipFill>
          <a:blip r:embed="rId3"/>
          <a:stretch>
            <a:fillRect/>
          </a:stretch>
        </p:blipFill>
        <p:spPr>
          <a:xfrm>
            <a:off x="0" y="0"/>
            <a:ext cx="9144000" cy="5143500"/>
          </a:xfrm>
          <a:prstGeom prst="rect">
            <a:avLst/>
          </a:prstGeom>
        </p:spPr>
      </p:pic>
      <p:sp>
        <p:nvSpPr>
          <p:cNvPr id="4" name="Shape 0"/>
          <p:cNvSpPr/>
          <p:nvPr/>
        </p:nvSpPr>
        <p:spPr>
          <a:xfrm>
            <a:off x="428625" y="285750"/>
            <a:ext cx="8286750" cy="466130"/>
          </a:xfrm>
          <a:prstGeom prst="rect">
            <a:avLst/>
          </a:prstGeom>
          <a:solidFill>
            <a:srgbClr val="000000">
              <a:alpha val="0"/>
            </a:srgbClr>
          </a:solidFill>
          <a:ln/>
        </p:spPr>
        <p:txBody>
          <a:bodyPr/>
          <a:lstStyle/>
          <a:p>
            <a:endParaRPr lang="ko-KR" altLang="en-US"/>
          </a:p>
        </p:txBody>
      </p:sp>
      <p:sp>
        <p:nvSpPr>
          <p:cNvPr id="5" name="Shape 1"/>
          <p:cNvSpPr/>
          <p:nvPr/>
        </p:nvSpPr>
        <p:spPr>
          <a:xfrm>
            <a:off x="428625" y="285750"/>
            <a:ext cx="71438" cy="466130"/>
          </a:xfrm>
          <a:prstGeom prst="rect">
            <a:avLst/>
          </a:prstGeom>
          <a:solidFill>
            <a:srgbClr val="0052CC"/>
          </a:solidFill>
          <a:ln/>
        </p:spPr>
        <p:txBody>
          <a:bodyPr/>
          <a:lstStyle/>
          <a:p>
            <a:endParaRPr lang="ko-KR" altLang="en-US"/>
          </a:p>
        </p:txBody>
      </p:sp>
      <p:sp>
        <p:nvSpPr>
          <p:cNvPr id="6" name="Text 2"/>
          <p:cNvSpPr/>
          <p:nvPr/>
        </p:nvSpPr>
        <p:spPr>
          <a:xfrm>
            <a:off x="571500" y="285750"/>
            <a:ext cx="2710870" cy="387222"/>
          </a:xfrm>
          <a:prstGeom prst="rect">
            <a:avLst/>
          </a:prstGeom>
          <a:noFill/>
          <a:ln/>
        </p:spPr>
        <p:txBody>
          <a:bodyPr wrap="none" lIns="0" tIns="0" rIns="0" bIns="0" rtlCol="0" anchor="t">
            <a:spAutoFit/>
          </a:bodyPr>
          <a:lstStyle/>
          <a:p>
            <a:pPr marL="0" indent="0" algn="l">
              <a:lnSpc>
                <a:spcPts val="3200"/>
              </a:lnSpc>
              <a:buNone/>
            </a:pPr>
            <a:r>
              <a:rPr lang="ko-KR" altLang="en-US" sz="2436" b="1" kern="0" spc="-1" dirty="0">
                <a:solidFill>
                  <a:srgbClr val="1A1A1A"/>
                </a:solidFill>
              </a:rPr>
              <a:t>향후 작업 및 확장성</a:t>
            </a:r>
            <a:endParaRPr lang="en-US" sz="2436" dirty="0"/>
          </a:p>
        </p:txBody>
      </p:sp>
      <p:sp>
        <p:nvSpPr>
          <p:cNvPr id="7" name="Shape 3"/>
          <p:cNvSpPr/>
          <p:nvPr/>
        </p:nvSpPr>
        <p:spPr>
          <a:xfrm>
            <a:off x="500063" y="882054"/>
            <a:ext cx="3977618" cy="3880446"/>
          </a:xfrm>
          <a:prstGeom prst="rect">
            <a:avLst/>
          </a:prstGeom>
          <a:solidFill>
            <a:srgbClr val="F8F9FA"/>
          </a:solidFill>
          <a:ln w="9144">
            <a:solidFill>
              <a:srgbClr val="E0E0E0"/>
            </a:solidFill>
            <a:prstDash val="solid"/>
          </a:ln>
        </p:spPr>
        <p:txBody>
          <a:bodyPr/>
          <a:lstStyle/>
          <a:p>
            <a:endParaRPr lang="ko-KR" altLang="en-US"/>
          </a:p>
        </p:txBody>
      </p:sp>
      <p:pic>
        <p:nvPicPr>
          <p:cNvPr id="8" name="Image 1" descr="preencoded.png"/>
          <p:cNvPicPr>
            <a:picLocks noChangeAspect="1"/>
          </p:cNvPicPr>
          <p:nvPr/>
        </p:nvPicPr>
        <p:blipFill>
          <a:blip r:embed="rId4"/>
          <a:stretch>
            <a:fillRect/>
          </a:stretch>
        </p:blipFill>
        <p:spPr>
          <a:xfrm>
            <a:off x="642938" y="1102916"/>
            <a:ext cx="257175" cy="257175"/>
          </a:xfrm>
          <a:prstGeom prst="rect">
            <a:avLst/>
          </a:prstGeom>
        </p:spPr>
      </p:pic>
      <p:sp>
        <p:nvSpPr>
          <p:cNvPr id="9" name="Text 4"/>
          <p:cNvSpPr/>
          <p:nvPr/>
        </p:nvSpPr>
        <p:spPr>
          <a:xfrm>
            <a:off x="1007269" y="1086842"/>
            <a:ext cx="3398974" cy="471924"/>
          </a:xfrm>
          <a:prstGeom prst="rect">
            <a:avLst/>
          </a:prstGeom>
          <a:noFill/>
          <a:ln/>
        </p:spPr>
        <p:txBody>
          <a:bodyPr wrap="square" lIns="0" tIns="0" rIns="0" bIns="0" rtlCol="0" anchor="t">
            <a:spAutoFit/>
          </a:bodyPr>
          <a:lstStyle/>
          <a:p>
            <a:pPr>
              <a:lnSpc>
                <a:spcPts val="1900"/>
              </a:lnSpc>
            </a:pPr>
            <a:r>
              <a:rPr lang="ko-KR" altLang="en-US" sz="1397" b="1" dirty="0" err="1">
                <a:solidFill>
                  <a:srgbClr val="1A1A1A"/>
                </a:solidFill>
              </a:rPr>
              <a:t>머신러닝</a:t>
            </a:r>
            <a:r>
              <a:rPr lang="ko-KR" altLang="en-US" sz="1397" b="1" dirty="0">
                <a:solidFill>
                  <a:srgbClr val="1A1A1A"/>
                </a:solidFill>
              </a:rPr>
              <a:t> 기반</a:t>
            </a:r>
            <a:endParaRPr lang="en-US" altLang="ko-KR" sz="1397" b="1" dirty="0">
              <a:solidFill>
                <a:srgbClr val="1A1A1A"/>
              </a:solidFill>
            </a:endParaRPr>
          </a:p>
          <a:p>
            <a:pPr>
              <a:lnSpc>
                <a:spcPts val="1900"/>
              </a:lnSpc>
            </a:pPr>
            <a:r>
              <a:rPr lang="ko-KR" altLang="en-US" sz="1397" b="1" dirty="0">
                <a:solidFill>
                  <a:srgbClr val="1A1A1A"/>
                </a:solidFill>
              </a:rPr>
              <a:t>주차 수요 예측 및 사전 예약 서비스</a:t>
            </a:r>
            <a:endParaRPr lang="en-US" sz="1397" dirty="0"/>
          </a:p>
        </p:txBody>
      </p:sp>
      <p:sp>
        <p:nvSpPr>
          <p:cNvPr id="10" name="Text 5"/>
          <p:cNvSpPr/>
          <p:nvPr/>
        </p:nvSpPr>
        <p:spPr>
          <a:xfrm>
            <a:off x="771525" y="4042347"/>
            <a:ext cx="3548993" cy="438197"/>
          </a:xfrm>
          <a:prstGeom prst="rect">
            <a:avLst/>
          </a:prstGeom>
          <a:noFill/>
          <a:ln/>
        </p:spPr>
        <p:txBody>
          <a:bodyPr wrap="square" lIns="0" tIns="0" rIns="0" bIns="0" rtlCol="0" anchor="t">
            <a:spAutoFit/>
          </a:bodyPr>
          <a:lstStyle/>
          <a:p>
            <a:pPr marL="0" indent="0" algn="l">
              <a:lnSpc>
                <a:spcPts val="1800"/>
              </a:lnSpc>
              <a:buNone/>
            </a:pPr>
            <a:r>
              <a:rPr lang="ko-KR" altLang="en-US" sz="1050" dirty="0">
                <a:solidFill>
                  <a:srgbClr val="444444"/>
                </a:solidFill>
              </a:rPr>
              <a:t>축적된 </a:t>
            </a:r>
            <a:r>
              <a:rPr lang="en-US" altLang="ko-KR" sz="1050" dirty="0">
                <a:solidFill>
                  <a:srgbClr val="444444"/>
                </a:solidFill>
              </a:rPr>
              <a:t>MariaDB</a:t>
            </a:r>
            <a:r>
              <a:rPr lang="ko-KR" altLang="en-US" sz="1050" dirty="0">
                <a:solidFill>
                  <a:srgbClr val="444444"/>
                </a:solidFill>
              </a:rPr>
              <a:t>의 </a:t>
            </a:r>
            <a:r>
              <a:rPr lang="ko-KR" altLang="en-US" sz="1050" dirty="0" err="1">
                <a:solidFill>
                  <a:srgbClr val="444444"/>
                </a:solidFill>
              </a:rPr>
              <a:t>입출차</a:t>
            </a:r>
            <a:r>
              <a:rPr lang="ko-KR" altLang="en-US" sz="1050" dirty="0">
                <a:solidFill>
                  <a:srgbClr val="444444"/>
                </a:solidFill>
              </a:rPr>
              <a:t> 로그 데이터</a:t>
            </a:r>
            <a:r>
              <a:rPr lang="en-US" altLang="ko-KR" sz="1050" dirty="0">
                <a:solidFill>
                  <a:srgbClr val="444444"/>
                </a:solidFill>
              </a:rPr>
              <a:t>(Time-Series Data)</a:t>
            </a:r>
            <a:r>
              <a:rPr lang="ko-KR" altLang="en-US" sz="1050" dirty="0">
                <a:solidFill>
                  <a:srgbClr val="444444"/>
                </a:solidFill>
              </a:rPr>
              <a:t>를 학습시켜</a:t>
            </a:r>
            <a:r>
              <a:rPr lang="en-US" altLang="ko-KR" sz="1050" dirty="0">
                <a:solidFill>
                  <a:srgbClr val="444444"/>
                </a:solidFill>
              </a:rPr>
              <a:t>, </a:t>
            </a:r>
            <a:r>
              <a:rPr lang="ko-KR" altLang="en-US" sz="1050" dirty="0">
                <a:solidFill>
                  <a:srgbClr val="444444"/>
                </a:solidFill>
              </a:rPr>
              <a:t>요일별</a:t>
            </a:r>
            <a:r>
              <a:rPr lang="en-US" altLang="ko-KR" sz="1050" dirty="0">
                <a:solidFill>
                  <a:srgbClr val="444444"/>
                </a:solidFill>
              </a:rPr>
              <a:t>/</a:t>
            </a:r>
            <a:r>
              <a:rPr lang="ko-KR" altLang="en-US" sz="1050" dirty="0">
                <a:solidFill>
                  <a:srgbClr val="444444"/>
                </a:solidFill>
              </a:rPr>
              <a:t>시간대별 혼잡도를 예측</a:t>
            </a:r>
            <a:endParaRPr lang="en-US" sz="1050" dirty="0"/>
          </a:p>
        </p:txBody>
      </p:sp>
      <p:sp>
        <p:nvSpPr>
          <p:cNvPr id="11" name="Shape 6"/>
          <p:cNvSpPr/>
          <p:nvPr/>
        </p:nvSpPr>
        <p:spPr>
          <a:xfrm>
            <a:off x="4809195" y="882054"/>
            <a:ext cx="3977618" cy="3880446"/>
          </a:xfrm>
          <a:prstGeom prst="rect">
            <a:avLst/>
          </a:prstGeom>
          <a:solidFill>
            <a:srgbClr val="F8F9FA"/>
          </a:solidFill>
          <a:ln w="9144">
            <a:solidFill>
              <a:srgbClr val="E0E0E0"/>
            </a:solidFill>
            <a:prstDash val="solid"/>
          </a:ln>
        </p:spPr>
        <p:txBody>
          <a:bodyPr/>
          <a:lstStyle/>
          <a:p>
            <a:endParaRPr lang="ko-KR" altLang="en-US"/>
          </a:p>
        </p:txBody>
      </p:sp>
      <p:pic>
        <p:nvPicPr>
          <p:cNvPr id="12" name="Image 2" descr="preencoded.png"/>
          <p:cNvPicPr>
            <a:picLocks noChangeAspect="1"/>
          </p:cNvPicPr>
          <p:nvPr/>
        </p:nvPicPr>
        <p:blipFill>
          <a:blip r:embed="rId5"/>
          <a:stretch>
            <a:fillRect/>
          </a:stretch>
        </p:blipFill>
        <p:spPr>
          <a:xfrm>
            <a:off x="4952070" y="1102916"/>
            <a:ext cx="257175" cy="257175"/>
          </a:xfrm>
          <a:prstGeom prst="rect">
            <a:avLst/>
          </a:prstGeom>
        </p:spPr>
      </p:pic>
      <p:sp>
        <p:nvSpPr>
          <p:cNvPr id="13" name="Text 7"/>
          <p:cNvSpPr/>
          <p:nvPr/>
        </p:nvSpPr>
        <p:spPr>
          <a:xfrm>
            <a:off x="5316400" y="1086842"/>
            <a:ext cx="3096080" cy="471924"/>
          </a:xfrm>
          <a:prstGeom prst="rect">
            <a:avLst/>
          </a:prstGeom>
          <a:noFill/>
          <a:ln/>
        </p:spPr>
        <p:txBody>
          <a:bodyPr wrap="square" lIns="0" tIns="0" rIns="0" bIns="0" rtlCol="0" anchor="t">
            <a:spAutoFit/>
          </a:bodyPr>
          <a:lstStyle/>
          <a:p>
            <a:pPr marL="0" indent="0" algn="l">
              <a:lnSpc>
                <a:spcPts val="1900"/>
              </a:lnSpc>
              <a:buNone/>
            </a:pPr>
            <a:r>
              <a:rPr lang="ko-KR" altLang="en-US" sz="1397" b="1" dirty="0">
                <a:solidFill>
                  <a:srgbClr val="1A1A1A"/>
                </a:solidFill>
              </a:rPr>
              <a:t>모바일 앱 확장 및 </a:t>
            </a:r>
            <a:endParaRPr lang="en-US" altLang="ko-KR" sz="1397" b="1" dirty="0">
              <a:solidFill>
                <a:srgbClr val="1A1A1A"/>
              </a:solidFill>
            </a:endParaRPr>
          </a:p>
          <a:p>
            <a:pPr marL="0" indent="0" algn="l">
              <a:lnSpc>
                <a:spcPts val="1900"/>
              </a:lnSpc>
              <a:buNone/>
            </a:pPr>
            <a:r>
              <a:rPr lang="ko-KR" altLang="en-US" sz="1397" b="1" dirty="0">
                <a:solidFill>
                  <a:srgbClr val="1A1A1A"/>
                </a:solidFill>
              </a:rPr>
              <a:t>외부 네트워크 접속 구현</a:t>
            </a:r>
            <a:endParaRPr lang="en-US" sz="1397" dirty="0"/>
          </a:p>
        </p:txBody>
      </p:sp>
      <p:sp>
        <p:nvSpPr>
          <p:cNvPr id="14" name="Text 8"/>
          <p:cNvSpPr/>
          <p:nvPr/>
        </p:nvSpPr>
        <p:spPr>
          <a:xfrm>
            <a:off x="5080657" y="4034013"/>
            <a:ext cx="3548993" cy="438197"/>
          </a:xfrm>
          <a:prstGeom prst="rect">
            <a:avLst/>
          </a:prstGeom>
          <a:noFill/>
          <a:ln/>
        </p:spPr>
        <p:txBody>
          <a:bodyPr wrap="square" lIns="0" tIns="0" rIns="0" bIns="0" rtlCol="0" anchor="t">
            <a:spAutoFit/>
          </a:bodyPr>
          <a:lstStyle/>
          <a:p>
            <a:pPr marL="0" indent="0" algn="l">
              <a:lnSpc>
                <a:spcPts val="1800"/>
              </a:lnSpc>
              <a:buNone/>
            </a:pPr>
            <a:r>
              <a:rPr lang="ko-KR" altLang="en-US" sz="1050" dirty="0">
                <a:solidFill>
                  <a:srgbClr val="444444"/>
                </a:solidFill>
              </a:rPr>
              <a:t>현재의 </a:t>
            </a:r>
            <a:r>
              <a:rPr lang="ko-KR" altLang="en-US" sz="1050" dirty="0" err="1">
                <a:solidFill>
                  <a:srgbClr val="444444"/>
                </a:solidFill>
              </a:rPr>
              <a:t>내부망</a:t>
            </a:r>
            <a:r>
              <a:rPr lang="en-US" altLang="ko-KR" sz="1050" dirty="0">
                <a:solidFill>
                  <a:srgbClr val="444444"/>
                </a:solidFill>
              </a:rPr>
              <a:t>(Local Network) </a:t>
            </a:r>
            <a:r>
              <a:rPr lang="ko-KR" altLang="en-US" sz="1050" dirty="0">
                <a:solidFill>
                  <a:srgbClr val="444444"/>
                </a:solidFill>
              </a:rPr>
              <a:t>중심 접속 환경을 개선하여</a:t>
            </a:r>
            <a:r>
              <a:rPr lang="en-US" altLang="ko-KR" sz="1050" dirty="0">
                <a:solidFill>
                  <a:srgbClr val="444444"/>
                </a:solidFill>
              </a:rPr>
              <a:t>, </a:t>
            </a:r>
            <a:r>
              <a:rPr lang="ko-KR" altLang="en-US" sz="1050" dirty="0">
                <a:solidFill>
                  <a:srgbClr val="444444"/>
                </a:solidFill>
              </a:rPr>
              <a:t>외부에서도 접근 가능한 실시간 웹</a:t>
            </a:r>
            <a:r>
              <a:rPr lang="en-US" altLang="ko-KR" sz="1050" dirty="0">
                <a:solidFill>
                  <a:srgbClr val="444444"/>
                </a:solidFill>
              </a:rPr>
              <a:t>/</a:t>
            </a:r>
            <a:r>
              <a:rPr lang="ko-KR" altLang="en-US" sz="1050" dirty="0">
                <a:solidFill>
                  <a:srgbClr val="444444"/>
                </a:solidFill>
              </a:rPr>
              <a:t>앱 모니터링 시스템 구축</a:t>
            </a:r>
            <a:r>
              <a:rPr lang="en-US" altLang="ko-KR" sz="1050" dirty="0">
                <a:solidFill>
                  <a:srgbClr val="444444"/>
                </a:solidFill>
              </a:rPr>
              <a:t>.</a:t>
            </a:r>
            <a:endParaRPr lang="en-US" sz="1050" dirty="0"/>
          </a:p>
        </p:txBody>
      </p:sp>
      <p:pic>
        <p:nvPicPr>
          <p:cNvPr id="20" name="그림 19">
            <a:extLst>
              <a:ext uri="{FF2B5EF4-FFF2-40B4-BE49-F238E27FC236}">
                <a16:creationId xmlns:a16="http://schemas.microsoft.com/office/drawing/2014/main" id="{7F35ACE2-8C3D-CAAC-DD25-8AA01A0F5C7D}"/>
              </a:ext>
            </a:extLst>
          </p:cNvPr>
          <p:cNvPicPr>
            <a:picLocks noChangeAspect="1"/>
          </p:cNvPicPr>
          <p:nvPr/>
        </p:nvPicPr>
        <p:blipFill>
          <a:blip r:embed="rId6"/>
          <a:srcRect l="5526" t="1879" r="8991"/>
          <a:stretch>
            <a:fillRect/>
          </a:stretch>
        </p:blipFill>
        <p:spPr>
          <a:xfrm>
            <a:off x="6210300" y="1688940"/>
            <a:ext cx="1257300" cy="2310147"/>
          </a:xfrm>
          <a:prstGeom prst="rect">
            <a:avLst/>
          </a:prstGeom>
        </p:spPr>
      </p:pic>
      <p:pic>
        <p:nvPicPr>
          <p:cNvPr id="1028" name="Picture 4" descr="AI CCTV 기반 실시간 빈자리 안내">
            <a:extLst>
              <a:ext uri="{FF2B5EF4-FFF2-40B4-BE49-F238E27FC236}">
                <a16:creationId xmlns:a16="http://schemas.microsoft.com/office/drawing/2014/main" id="{098B6037-7CDC-E84E-E0B6-A43821610D1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10730" y="1589134"/>
            <a:ext cx="3356283" cy="23717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3" name="Image 0" descr="preencoded.png"/>
          <p:cNvPicPr>
            <a:picLocks noChangeAspect="1"/>
          </p:cNvPicPr>
          <p:nvPr/>
        </p:nvPicPr>
        <p:blipFill>
          <a:blip r:embed="rId3"/>
          <a:stretch>
            <a:fillRect/>
          </a:stretch>
        </p:blipFill>
        <p:spPr>
          <a:xfrm>
            <a:off x="0" y="0"/>
            <a:ext cx="9144000" cy="5381030"/>
          </a:xfrm>
          <a:prstGeom prst="rect">
            <a:avLst/>
          </a:prstGeom>
        </p:spPr>
      </p:pic>
      <p:sp>
        <p:nvSpPr>
          <p:cNvPr id="4" name="Shape 0"/>
          <p:cNvSpPr/>
          <p:nvPr/>
        </p:nvSpPr>
        <p:spPr>
          <a:xfrm>
            <a:off x="571500" y="285750"/>
            <a:ext cx="8001000" cy="466130"/>
          </a:xfrm>
          <a:prstGeom prst="rect">
            <a:avLst/>
          </a:prstGeom>
          <a:solidFill>
            <a:srgbClr val="000000">
              <a:alpha val="0"/>
            </a:srgbClr>
          </a:solidFill>
          <a:ln/>
        </p:spPr>
        <p:txBody>
          <a:bodyPr/>
          <a:lstStyle/>
          <a:p>
            <a:endParaRPr lang="ko-KR" altLang="en-US"/>
          </a:p>
        </p:txBody>
      </p:sp>
      <p:sp>
        <p:nvSpPr>
          <p:cNvPr id="5" name="Shape 1"/>
          <p:cNvSpPr/>
          <p:nvPr/>
        </p:nvSpPr>
        <p:spPr>
          <a:xfrm>
            <a:off x="571500" y="285750"/>
            <a:ext cx="71438" cy="466130"/>
          </a:xfrm>
          <a:prstGeom prst="rect">
            <a:avLst/>
          </a:prstGeom>
          <a:solidFill>
            <a:srgbClr val="0052CC"/>
          </a:solidFill>
          <a:ln/>
        </p:spPr>
        <p:txBody>
          <a:bodyPr/>
          <a:lstStyle/>
          <a:p>
            <a:endParaRPr lang="ko-KR" altLang="en-US"/>
          </a:p>
        </p:txBody>
      </p:sp>
      <p:sp>
        <p:nvSpPr>
          <p:cNvPr id="6" name="Text 2"/>
          <p:cNvSpPr/>
          <p:nvPr/>
        </p:nvSpPr>
        <p:spPr>
          <a:xfrm>
            <a:off x="714375" y="285750"/>
            <a:ext cx="1320233" cy="387222"/>
          </a:xfrm>
          <a:prstGeom prst="rect">
            <a:avLst/>
          </a:prstGeom>
          <a:noFill/>
          <a:ln/>
        </p:spPr>
        <p:txBody>
          <a:bodyPr wrap="none" lIns="0" tIns="0" rIns="0" bIns="0" rtlCol="0" anchor="t">
            <a:spAutoFit/>
          </a:bodyPr>
          <a:lstStyle/>
          <a:p>
            <a:pPr marL="0" indent="0" algn="l">
              <a:lnSpc>
                <a:spcPts val="3200"/>
              </a:lnSpc>
              <a:buNone/>
            </a:pPr>
            <a:r>
              <a:rPr lang="ko-KR" altLang="en-US" sz="2436" b="1" kern="0" spc="-1" dirty="0">
                <a:solidFill>
                  <a:srgbClr val="1A1A1A"/>
                </a:solidFill>
              </a:rPr>
              <a:t>참고 문헌</a:t>
            </a:r>
            <a:endParaRPr lang="en-US" sz="2436" dirty="0"/>
          </a:p>
        </p:txBody>
      </p:sp>
      <p:pic>
        <p:nvPicPr>
          <p:cNvPr id="7" name="Image 1" descr="preencoded.png"/>
          <p:cNvPicPr>
            <a:picLocks noChangeAspect="1"/>
          </p:cNvPicPr>
          <p:nvPr/>
        </p:nvPicPr>
        <p:blipFill>
          <a:blip r:embed="rId4"/>
          <a:stretch>
            <a:fillRect/>
          </a:stretch>
        </p:blipFill>
        <p:spPr>
          <a:xfrm>
            <a:off x="571500" y="1144786"/>
            <a:ext cx="151805" cy="580430"/>
          </a:xfrm>
          <a:prstGeom prst="rect">
            <a:avLst/>
          </a:prstGeom>
        </p:spPr>
      </p:pic>
      <p:sp>
        <p:nvSpPr>
          <p:cNvPr id="8" name="Text 3"/>
          <p:cNvSpPr/>
          <p:nvPr/>
        </p:nvSpPr>
        <p:spPr>
          <a:xfrm>
            <a:off x="901898" y="1109067"/>
            <a:ext cx="3649340" cy="155377"/>
          </a:xfrm>
          <a:prstGeom prst="rect">
            <a:avLst/>
          </a:prstGeom>
          <a:noFill/>
          <a:ln/>
        </p:spPr>
        <p:txBody>
          <a:bodyPr wrap="none" lIns="0" tIns="0" rIns="0" bIns="0" rtlCol="0" anchor="t">
            <a:spAutoFit/>
          </a:bodyPr>
          <a:lstStyle/>
          <a:p>
            <a:pPr marL="0" indent="0" algn="l">
              <a:lnSpc>
                <a:spcPts val="1100"/>
              </a:lnSpc>
              <a:buNone/>
            </a:pPr>
            <a:r>
              <a:rPr lang="en-US" sz="784" b="1" dirty="0">
                <a:solidFill>
                  <a:srgbClr val="0052CC"/>
                </a:solidFill>
              </a:rPr>
              <a:t>Donald Shoup</a:t>
            </a:r>
            <a:endParaRPr lang="en-US" sz="784" dirty="0"/>
          </a:p>
        </p:txBody>
      </p:sp>
      <p:sp>
        <p:nvSpPr>
          <p:cNvPr id="9" name="Text 4"/>
          <p:cNvSpPr/>
          <p:nvPr/>
        </p:nvSpPr>
        <p:spPr>
          <a:xfrm>
            <a:off x="901898" y="1300163"/>
            <a:ext cx="3649340" cy="214313"/>
          </a:xfrm>
          <a:prstGeom prst="rect">
            <a:avLst/>
          </a:prstGeom>
          <a:noFill/>
          <a:ln/>
        </p:spPr>
        <p:txBody>
          <a:bodyPr wrap="none" lIns="0" tIns="0" rIns="0" bIns="0" rtlCol="0" anchor="t">
            <a:spAutoFit/>
          </a:bodyPr>
          <a:lstStyle/>
          <a:p>
            <a:pPr marL="0" indent="0" algn="l">
              <a:lnSpc>
                <a:spcPts val="1500"/>
              </a:lnSpc>
              <a:buNone/>
            </a:pPr>
            <a:r>
              <a:rPr lang="en-US" sz="1090" b="1" dirty="0">
                <a:solidFill>
                  <a:srgbClr val="1A1A1A"/>
                </a:solidFill>
              </a:rPr>
              <a:t>The High Cost of Free Parking</a:t>
            </a:r>
            <a:endParaRPr lang="en-US" sz="1090" dirty="0"/>
          </a:p>
        </p:txBody>
      </p:sp>
      <p:sp>
        <p:nvSpPr>
          <p:cNvPr id="10" name="Text 5"/>
          <p:cNvSpPr/>
          <p:nvPr/>
        </p:nvSpPr>
        <p:spPr>
          <a:xfrm>
            <a:off x="901898" y="1550194"/>
            <a:ext cx="3649340" cy="175022"/>
          </a:xfrm>
          <a:prstGeom prst="rect">
            <a:avLst/>
          </a:prstGeom>
          <a:noFill/>
          <a:ln/>
        </p:spPr>
        <p:txBody>
          <a:bodyPr wrap="none" lIns="0" tIns="0" rIns="0" bIns="0" rtlCol="0" anchor="t">
            <a:spAutoFit/>
          </a:bodyPr>
          <a:lstStyle/>
          <a:p>
            <a:pPr marL="0" indent="0" algn="l">
              <a:lnSpc>
                <a:spcPts val="1200"/>
              </a:lnSpc>
              <a:buNone/>
            </a:pPr>
            <a:r>
              <a:rPr lang="en-US" sz="942" i="1" dirty="0">
                <a:solidFill>
                  <a:srgbClr val="666666"/>
                </a:solidFill>
              </a:rPr>
              <a:t>APA Planners Press, 2005 (Updated 2011). [30% Cruising Theory]</a:t>
            </a:r>
            <a:endParaRPr lang="en-US" sz="942" dirty="0"/>
          </a:p>
        </p:txBody>
      </p:sp>
      <p:pic>
        <p:nvPicPr>
          <p:cNvPr id="11" name="Image 2" descr="preencoded.png"/>
          <p:cNvPicPr>
            <a:picLocks noChangeAspect="1"/>
          </p:cNvPicPr>
          <p:nvPr/>
        </p:nvPicPr>
        <p:blipFill>
          <a:blip r:embed="rId5"/>
          <a:stretch>
            <a:fillRect/>
          </a:stretch>
        </p:blipFill>
        <p:spPr>
          <a:xfrm>
            <a:off x="571500" y="2089547"/>
            <a:ext cx="151805" cy="580430"/>
          </a:xfrm>
          <a:prstGeom prst="rect">
            <a:avLst/>
          </a:prstGeom>
        </p:spPr>
      </p:pic>
      <p:sp>
        <p:nvSpPr>
          <p:cNvPr id="12" name="Text 6"/>
          <p:cNvSpPr/>
          <p:nvPr/>
        </p:nvSpPr>
        <p:spPr>
          <a:xfrm>
            <a:off x="901898" y="2053828"/>
            <a:ext cx="4400717" cy="155377"/>
          </a:xfrm>
          <a:prstGeom prst="rect">
            <a:avLst/>
          </a:prstGeom>
          <a:noFill/>
          <a:ln/>
        </p:spPr>
        <p:txBody>
          <a:bodyPr wrap="none" lIns="0" tIns="0" rIns="0" bIns="0" rtlCol="0" anchor="t">
            <a:spAutoFit/>
          </a:bodyPr>
          <a:lstStyle/>
          <a:p>
            <a:pPr marL="0" indent="0" algn="l">
              <a:lnSpc>
                <a:spcPts val="1100"/>
              </a:lnSpc>
              <a:buNone/>
            </a:pPr>
            <a:r>
              <a:rPr lang="en-US" sz="784" b="1" dirty="0">
                <a:solidFill>
                  <a:srgbClr val="0052CC"/>
                </a:solidFill>
              </a:rPr>
              <a:t>INRIX Research</a:t>
            </a:r>
            <a:endParaRPr lang="en-US" sz="784" dirty="0"/>
          </a:p>
        </p:txBody>
      </p:sp>
      <p:sp>
        <p:nvSpPr>
          <p:cNvPr id="13" name="Text 7"/>
          <p:cNvSpPr/>
          <p:nvPr/>
        </p:nvSpPr>
        <p:spPr>
          <a:xfrm>
            <a:off x="901898" y="2244923"/>
            <a:ext cx="4400717" cy="214313"/>
          </a:xfrm>
          <a:prstGeom prst="rect">
            <a:avLst/>
          </a:prstGeom>
          <a:noFill/>
          <a:ln/>
        </p:spPr>
        <p:txBody>
          <a:bodyPr wrap="none" lIns="0" tIns="0" rIns="0" bIns="0" rtlCol="0" anchor="t">
            <a:spAutoFit/>
          </a:bodyPr>
          <a:lstStyle/>
          <a:p>
            <a:pPr marL="0" indent="0" algn="l">
              <a:lnSpc>
                <a:spcPts val="1500"/>
              </a:lnSpc>
              <a:buNone/>
            </a:pPr>
            <a:r>
              <a:rPr lang="en-US" sz="1090" b="1" dirty="0">
                <a:solidFill>
                  <a:srgbClr val="1A1A1A"/>
                </a:solidFill>
              </a:rPr>
              <a:t>The Impact of Parking Pain in the US, UK and Germany</a:t>
            </a:r>
            <a:endParaRPr lang="en-US" sz="1090" dirty="0"/>
          </a:p>
        </p:txBody>
      </p:sp>
      <p:sp>
        <p:nvSpPr>
          <p:cNvPr id="14" name="Text 8"/>
          <p:cNvSpPr/>
          <p:nvPr/>
        </p:nvSpPr>
        <p:spPr>
          <a:xfrm>
            <a:off x="901898" y="2494955"/>
            <a:ext cx="4400717" cy="175022"/>
          </a:xfrm>
          <a:prstGeom prst="rect">
            <a:avLst/>
          </a:prstGeom>
          <a:noFill/>
          <a:ln/>
        </p:spPr>
        <p:txBody>
          <a:bodyPr wrap="none" lIns="0" tIns="0" rIns="0" bIns="0" rtlCol="0" anchor="t">
            <a:spAutoFit/>
          </a:bodyPr>
          <a:lstStyle/>
          <a:p>
            <a:pPr marL="0" indent="0" algn="l">
              <a:lnSpc>
                <a:spcPts val="1200"/>
              </a:lnSpc>
              <a:buNone/>
            </a:pPr>
            <a:r>
              <a:rPr lang="en-US" sz="942" i="1" dirty="0">
                <a:solidFill>
                  <a:srgbClr val="666666"/>
                </a:solidFill>
              </a:rPr>
              <a:t>Global Parking Pain Index Report, 2017.</a:t>
            </a:r>
            <a:endParaRPr lang="en-US" sz="942" dirty="0"/>
          </a:p>
        </p:txBody>
      </p:sp>
      <p:pic>
        <p:nvPicPr>
          <p:cNvPr id="15" name="Image 3" descr="preencoded.png"/>
          <p:cNvPicPr>
            <a:picLocks noChangeAspect="1"/>
          </p:cNvPicPr>
          <p:nvPr/>
        </p:nvPicPr>
        <p:blipFill>
          <a:blip r:embed="rId6"/>
          <a:stretch>
            <a:fillRect/>
          </a:stretch>
        </p:blipFill>
        <p:spPr>
          <a:xfrm>
            <a:off x="571500" y="3034308"/>
            <a:ext cx="151805" cy="580430"/>
          </a:xfrm>
          <a:prstGeom prst="rect">
            <a:avLst/>
          </a:prstGeom>
        </p:spPr>
      </p:pic>
      <p:sp>
        <p:nvSpPr>
          <p:cNvPr id="16" name="Text 9"/>
          <p:cNvSpPr/>
          <p:nvPr/>
        </p:nvSpPr>
        <p:spPr>
          <a:xfrm>
            <a:off x="901898" y="2998589"/>
            <a:ext cx="4284576" cy="155377"/>
          </a:xfrm>
          <a:prstGeom prst="rect">
            <a:avLst/>
          </a:prstGeom>
          <a:noFill/>
          <a:ln/>
        </p:spPr>
        <p:txBody>
          <a:bodyPr wrap="none" lIns="0" tIns="0" rIns="0" bIns="0" rtlCol="0" anchor="t">
            <a:spAutoFit/>
          </a:bodyPr>
          <a:lstStyle/>
          <a:p>
            <a:pPr marL="0" indent="0" algn="l">
              <a:lnSpc>
                <a:spcPts val="1100"/>
              </a:lnSpc>
              <a:buNone/>
            </a:pPr>
            <a:r>
              <a:rPr lang="en-US" sz="784" b="1" dirty="0">
                <a:solidFill>
                  <a:srgbClr val="0052CC"/>
                </a:solidFill>
              </a:rPr>
              <a:t>Matrix Comsec</a:t>
            </a:r>
            <a:endParaRPr lang="en-US" sz="784" dirty="0"/>
          </a:p>
        </p:txBody>
      </p:sp>
      <p:sp>
        <p:nvSpPr>
          <p:cNvPr id="17" name="Text 10"/>
          <p:cNvSpPr/>
          <p:nvPr/>
        </p:nvSpPr>
        <p:spPr>
          <a:xfrm>
            <a:off x="901898" y="3189684"/>
            <a:ext cx="4284576" cy="214313"/>
          </a:xfrm>
          <a:prstGeom prst="rect">
            <a:avLst/>
          </a:prstGeom>
          <a:noFill/>
          <a:ln/>
        </p:spPr>
        <p:txBody>
          <a:bodyPr wrap="none" lIns="0" tIns="0" rIns="0" bIns="0" rtlCol="0" anchor="t">
            <a:spAutoFit/>
          </a:bodyPr>
          <a:lstStyle/>
          <a:p>
            <a:pPr marL="0" indent="0" algn="l">
              <a:lnSpc>
                <a:spcPts val="1500"/>
              </a:lnSpc>
              <a:buNone/>
            </a:pPr>
            <a:r>
              <a:rPr lang="en-US" sz="1090" b="1" dirty="0">
                <a:solidFill>
                  <a:srgbClr val="1A1A1A"/>
                </a:solidFill>
              </a:rPr>
              <a:t>7 Transformative Benefits of a Smart Parking System</a:t>
            </a:r>
            <a:endParaRPr lang="en-US" sz="1090" dirty="0"/>
          </a:p>
        </p:txBody>
      </p:sp>
      <p:sp>
        <p:nvSpPr>
          <p:cNvPr id="18" name="Text 11"/>
          <p:cNvSpPr/>
          <p:nvPr/>
        </p:nvSpPr>
        <p:spPr>
          <a:xfrm>
            <a:off x="901898" y="3439716"/>
            <a:ext cx="4284576" cy="175022"/>
          </a:xfrm>
          <a:prstGeom prst="rect">
            <a:avLst/>
          </a:prstGeom>
          <a:noFill/>
          <a:ln/>
        </p:spPr>
        <p:txBody>
          <a:bodyPr wrap="none" lIns="0" tIns="0" rIns="0" bIns="0" rtlCol="0" anchor="t">
            <a:spAutoFit/>
          </a:bodyPr>
          <a:lstStyle/>
          <a:p>
            <a:pPr marL="0" indent="0" algn="l">
              <a:lnSpc>
                <a:spcPts val="1200"/>
              </a:lnSpc>
              <a:buNone/>
            </a:pPr>
            <a:r>
              <a:rPr lang="en-US" sz="942" i="1" dirty="0">
                <a:solidFill>
                  <a:srgbClr val="666666"/>
                </a:solidFill>
              </a:rPr>
              <a:t>Industry Whitepaper on IoT Parking Efficiency, 2023.</a:t>
            </a:r>
            <a:endParaRPr lang="en-US" sz="942" dirty="0"/>
          </a:p>
        </p:txBody>
      </p:sp>
      <p:pic>
        <p:nvPicPr>
          <p:cNvPr id="19" name="Image 4" descr="preencoded.png"/>
          <p:cNvPicPr>
            <a:picLocks noChangeAspect="1"/>
          </p:cNvPicPr>
          <p:nvPr/>
        </p:nvPicPr>
        <p:blipFill>
          <a:blip r:embed="rId7"/>
          <a:stretch>
            <a:fillRect/>
          </a:stretch>
        </p:blipFill>
        <p:spPr>
          <a:xfrm>
            <a:off x="571500" y="3979069"/>
            <a:ext cx="151805" cy="580430"/>
          </a:xfrm>
          <a:prstGeom prst="rect">
            <a:avLst/>
          </a:prstGeom>
        </p:spPr>
      </p:pic>
      <p:sp>
        <p:nvSpPr>
          <p:cNvPr id="20" name="Text 12"/>
          <p:cNvSpPr/>
          <p:nvPr/>
        </p:nvSpPr>
        <p:spPr>
          <a:xfrm>
            <a:off x="901898" y="3943350"/>
            <a:ext cx="3075691" cy="155377"/>
          </a:xfrm>
          <a:prstGeom prst="rect">
            <a:avLst/>
          </a:prstGeom>
          <a:noFill/>
          <a:ln/>
        </p:spPr>
        <p:txBody>
          <a:bodyPr wrap="none" lIns="0" tIns="0" rIns="0" bIns="0" rtlCol="0" anchor="t">
            <a:spAutoFit/>
          </a:bodyPr>
          <a:lstStyle/>
          <a:p>
            <a:pPr marL="0" indent="0" algn="l">
              <a:lnSpc>
                <a:spcPts val="1100"/>
              </a:lnSpc>
              <a:buNone/>
            </a:pPr>
            <a:r>
              <a:rPr lang="en-US" sz="784" b="1" dirty="0">
                <a:solidFill>
                  <a:srgbClr val="0052CC"/>
                </a:solidFill>
              </a:rPr>
              <a:t>SFMTA</a:t>
            </a:r>
            <a:endParaRPr lang="en-US" sz="784" dirty="0"/>
          </a:p>
        </p:txBody>
      </p:sp>
      <p:sp>
        <p:nvSpPr>
          <p:cNvPr id="21" name="Text 13"/>
          <p:cNvSpPr/>
          <p:nvPr/>
        </p:nvSpPr>
        <p:spPr>
          <a:xfrm>
            <a:off x="901898" y="4134445"/>
            <a:ext cx="3075691" cy="214313"/>
          </a:xfrm>
          <a:prstGeom prst="rect">
            <a:avLst/>
          </a:prstGeom>
          <a:noFill/>
          <a:ln/>
        </p:spPr>
        <p:txBody>
          <a:bodyPr wrap="none" lIns="0" tIns="0" rIns="0" bIns="0" rtlCol="0" anchor="t">
            <a:spAutoFit/>
          </a:bodyPr>
          <a:lstStyle/>
          <a:p>
            <a:pPr marL="0" indent="0" algn="l">
              <a:lnSpc>
                <a:spcPts val="1500"/>
              </a:lnSpc>
              <a:buNone/>
            </a:pPr>
            <a:r>
              <a:rPr lang="en-US" sz="1090" b="1" dirty="0">
                <a:solidFill>
                  <a:srgbClr val="1A1A1A"/>
                </a:solidFill>
              </a:rPr>
              <a:t>SFPark Pilot Project Evaluation Report</a:t>
            </a:r>
            <a:endParaRPr lang="en-US" sz="1090" dirty="0"/>
          </a:p>
        </p:txBody>
      </p:sp>
      <p:sp>
        <p:nvSpPr>
          <p:cNvPr id="22" name="Text 14"/>
          <p:cNvSpPr/>
          <p:nvPr/>
        </p:nvSpPr>
        <p:spPr>
          <a:xfrm>
            <a:off x="901898" y="4384477"/>
            <a:ext cx="3075691" cy="175022"/>
          </a:xfrm>
          <a:prstGeom prst="rect">
            <a:avLst/>
          </a:prstGeom>
          <a:noFill/>
          <a:ln/>
        </p:spPr>
        <p:txBody>
          <a:bodyPr wrap="none" lIns="0" tIns="0" rIns="0" bIns="0" rtlCol="0" anchor="t">
            <a:spAutoFit/>
          </a:bodyPr>
          <a:lstStyle/>
          <a:p>
            <a:pPr marL="0" indent="0" algn="l">
              <a:lnSpc>
                <a:spcPts val="1200"/>
              </a:lnSpc>
              <a:buNone/>
            </a:pPr>
            <a:r>
              <a:rPr lang="en-US" sz="942" i="1" dirty="0">
                <a:solidFill>
                  <a:srgbClr val="666666"/>
                </a:solidFill>
              </a:rPr>
              <a:t>San Francisco Municipal Transportation Agency, 2014.</a:t>
            </a:r>
            <a:endParaRPr lang="en-US" sz="942" dirty="0"/>
          </a:p>
        </p:txBody>
      </p:sp>
      <p:sp>
        <p:nvSpPr>
          <p:cNvPr id="23" name="Shape 15"/>
          <p:cNvSpPr/>
          <p:nvPr/>
        </p:nvSpPr>
        <p:spPr>
          <a:xfrm>
            <a:off x="571500" y="4709517"/>
            <a:ext cx="8001000" cy="385763"/>
          </a:xfrm>
          <a:prstGeom prst="rect">
            <a:avLst/>
          </a:prstGeom>
          <a:solidFill>
            <a:srgbClr val="000000">
              <a:alpha val="0"/>
            </a:srgbClr>
          </a:solidFill>
          <a:ln/>
        </p:spPr>
        <p:txBody>
          <a:bodyPr/>
          <a:lstStyle/>
          <a:p>
            <a:endParaRPr lang="ko-KR" altLang="en-US"/>
          </a:p>
        </p:txBody>
      </p:sp>
      <p:sp>
        <p:nvSpPr>
          <p:cNvPr id="24" name="Shape 16"/>
          <p:cNvSpPr/>
          <p:nvPr/>
        </p:nvSpPr>
        <p:spPr>
          <a:xfrm>
            <a:off x="571500" y="4709517"/>
            <a:ext cx="8001000" cy="7144"/>
          </a:xfrm>
          <a:prstGeom prst="rect">
            <a:avLst/>
          </a:prstGeom>
          <a:solidFill>
            <a:srgbClr val="F0F0F0"/>
          </a:solidFill>
          <a:ln/>
        </p:spPr>
        <p:txBody>
          <a:bodyPr/>
          <a:lstStyle/>
          <a:p>
            <a:endParaRPr lang="ko-KR" altLang="en-US"/>
          </a:p>
        </p:txBody>
      </p:sp>
      <p:sp>
        <p:nvSpPr>
          <p:cNvPr id="25" name="Text 17"/>
          <p:cNvSpPr/>
          <p:nvPr/>
        </p:nvSpPr>
        <p:spPr>
          <a:xfrm>
            <a:off x="571500" y="4709517"/>
            <a:ext cx="8001000" cy="385763"/>
          </a:xfrm>
          <a:prstGeom prst="rect">
            <a:avLst/>
          </a:prstGeom>
          <a:noFill/>
          <a:ln/>
        </p:spPr>
        <p:txBody>
          <a:bodyPr wrap="square" lIns="0" tIns="255143" rIns="0" bIns="0" rtlCol="0" anchor="t">
            <a:spAutoFit/>
          </a:bodyPr>
          <a:lstStyle/>
          <a:p>
            <a:pPr marL="0" indent="0" algn="ctr">
              <a:lnSpc>
                <a:spcPts val="1100"/>
              </a:lnSpc>
              <a:buNone/>
            </a:pPr>
            <a:r>
              <a:rPr lang="en-US" sz="834" dirty="0">
                <a:solidFill>
                  <a:srgbClr val="999999"/>
                </a:solidFill>
              </a:rPr>
              <a:t>본 프레젠테이션에 인용된 모든 통계 및 학술 자료는 위 문헌을 근거로 작성되었습니다.</a:t>
            </a:r>
            <a:endParaRPr lang="en-US" sz="834"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QNA, Knowledge, Interaction, Information, Discussion PNG">
            <a:extLst>
              <a:ext uri="{FF2B5EF4-FFF2-40B4-BE49-F238E27FC236}">
                <a16:creationId xmlns:a16="http://schemas.microsoft.com/office/drawing/2014/main" id="{EB08C94A-00F6-32D4-83F3-80D14A2DD0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23431" y="1009650"/>
            <a:ext cx="4097137" cy="3124200"/>
          </a:xfrm>
          <a:prstGeom prst="rect">
            <a:avLst/>
          </a:prstGeom>
          <a:noFill/>
          <a:extLst>
            <a:ext uri="{909E8E84-426E-40DD-AFC4-6F175D3DCCD1}">
              <a14:hiddenFill xmlns:a14="http://schemas.microsoft.com/office/drawing/2010/main">
                <a:solidFill>
                  <a:srgbClr val="FFFFFF"/>
                </a:solidFill>
              </a14:hiddenFill>
            </a:ext>
          </a:extLst>
        </p:spPr>
      </p:pic>
      <p:sp>
        <p:nvSpPr>
          <p:cNvPr id="2" name="Text 2">
            <a:extLst>
              <a:ext uri="{FF2B5EF4-FFF2-40B4-BE49-F238E27FC236}">
                <a16:creationId xmlns:a16="http://schemas.microsoft.com/office/drawing/2014/main" id="{FD3D135B-37FC-F100-82C0-0C8D1FA28894}"/>
              </a:ext>
            </a:extLst>
          </p:cNvPr>
          <p:cNvSpPr/>
          <p:nvPr/>
        </p:nvSpPr>
        <p:spPr>
          <a:xfrm>
            <a:off x="6445510" y="3940239"/>
            <a:ext cx="1645515" cy="387222"/>
          </a:xfrm>
          <a:prstGeom prst="rect">
            <a:avLst/>
          </a:prstGeom>
          <a:noFill/>
          <a:ln/>
        </p:spPr>
        <p:txBody>
          <a:bodyPr wrap="none" lIns="0" tIns="0" rIns="0" bIns="0" rtlCol="0" anchor="t">
            <a:spAutoFit/>
          </a:bodyPr>
          <a:lstStyle/>
          <a:p>
            <a:pPr marL="0" indent="0" algn="l">
              <a:lnSpc>
                <a:spcPts val="3200"/>
              </a:lnSpc>
              <a:buNone/>
            </a:pPr>
            <a:r>
              <a:rPr lang="ko-KR" altLang="en-US" sz="2436" b="1" kern="0" spc="-1" dirty="0">
                <a:solidFill>
                  <a:srgbClr val="1A1A1A"/>
                </a:solidFill>
              </a:rPr>
              <a:t>감사합니다</a:t>
            </a:r>
            <a:r>
              <a:rPr lang="en-US" altLang="ko-KR" sz="2436" b="1" kern="0" spc="-1" dirty="0">
                <a:solidFill>
                  <a:srgbClr val="1A1A1A"/>
                </a:solidFill>
              </a:rPr>
              <a:t>.</a:t>
            </a:r>
            <a:endParaRPr lang="en-US" sz="2436"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9144000" cy="5281017"/>
          </a:xfrm>
          <a:prstGeom prst="rect">
            <a:avLst/>
          </a:prstGeom>
        </p:spPr>
      </p:pic>
      <p:sp>
        <p:nvSpPr>
          <p:cNvPr id="3" name="Shape 0"/>
          <p:cNvSpPr/>
          <p:nvPr/>
        </p:nvSpPr>
        <p:spPr>
          <a:xfrm>
            <a:off x="428625" y="285750"/>
            <a:ext cx="8286750" cy="466130"/>
          </a:xfrm>
          <a:prstGeom prst="rect">
            <a:avLst/>
          </a:prstGeom>
          <a:solidFill>
            <a:srgbClr val="000000">
              <a:alpha val="0"/>
            </a:srgbClr>
          </a:solidFill>
          <a:ln/>
        </p:spPr>
      </p:sp>
      <p:sp>
        <p:nvSpPr>
          <p:cNvPr id="4" name="Shape 1"/>
          <p:cNvSpPr/>
          <p:nvPr/>
        </p:nvSpPr>
        <p:spPr>
          <a:xfrm>
            <a:off x="428625" y="285750"/>
            <a:ext cx="71438" cy="466130"/>
          </a:xfrm>
          <a:prstGeom prst="rect">
            <a:avLst/>
          </a:prstGeom>
          <a:solidFill>
            <a:srgbClr val="0052CC"/>
          </a:solidFill>
          <a:ln/>
        </p:spPr>
      </p:sp>
      <p:sp>
        <p:nvSpPr>
          <p:cNvPr id="5" name="Text 2"/>
          <p:cNvSpPr/>
          <p:nvPr/>
        </p:nvSpPr>
        <p:spPr>
          <a:xfrm>
            <a:off x="571500" y="285750"/>
            <a:ext cx="3093732" cy="387222"/>
          </a:xfrm>
          <a:prstGeom prst="rect">
            <a:avLst/>
          </a:prstGeom>
          <a:noFill/>
          <a:ln/>
        </p:spPr>
        <p:txBody>
          <a:bodyPr wrap="none" lIns="0" tIns="0" rIns="0" bIns="0" rtlCol="0" anchor="t">
            <a:spAutoFit/>
          </a:bodyPr>
          <a:lstStyle/>
          <a:p>
            <a:pPr marL="0" indent="0" algn="l">
              <a:lnSpc>
                <a:spcPts val="3200"/>
              </a:lnSpc>
              <a:buNone/>
            </a:pPr>
            <a:r>
              <a:rPr lang="ko-KR" altLang="en-US" sz="2436" b="1" kern="0" spc="-1" dirty="0">
                <a:solidFill>
                  <a:srgbClr val="1A1A1A"/>
                </a:solidFill>
              </a:rPr>
              <a:t>팀원 소개 및 역할 분담</a:t>
            </a:r>
            <a:endParaRPr lang="en-US" sz="2436" dirty="0"/>
          </a:p>
        </p:txBody>
      </p:sp>
      <p:sp>
        <p:nvSpPr>
          <p:cNvPr id="6" name="Shape 3"/>
          <p:cNvSpPr/>
          <p:nvPr/>
        </p:nvSpPr>
        <p:spPr>
          <a:xfrm>
            <a:off x="1428750" y="1323380"/>
            <a:ext cx="2857500" cy="3529013"/>
          </a:xfrm>
          <a:prstGeom prst="rect">
            <a:avLst/>
          </a:prstGeom>
          <a:solidFill>
            <a:srgbClr val="F8F9FA"/>
          </a:solidFill>
          <a:ln/>
        </p:spPr>
      </p:sp>
      <p:sp>
        <p:nvSpPr>
          <p:cNvPr id="7" name="Shape 4"/>
          <p:cNvSpPr/>
          <p:nvPr/>
        </p:nvSpPr>
        <p:spPr>
          <a:xfrm>
            <a:off x="1428750" y="1323380"/>
            <a:ext cx="2857500" cy="57150"/>
          </a:xfrm>
          <a:prstGeom prst="rect">
            <a:avLst/>
          </a:prstGeom>
          <a:solidFill>
            <a:srgbClr val="0052CC"/>
          </a:solidFill>
          <a:ln/>
        </p:spPr>
      </p:sp>
      <p:sp>
        <p:nvSpPr>
          <p:cNvPr id="8" name="Shape 5"/>
          <p:cNvSpPr/>
          <p:nvPr/>
        </p:nvSpPr>
        <p:spPr>
          <a:xfrm>
            <a:off x="2321719" y="1609130"/>
            <a:ext cx="1071563" cy="1071563"/>
          </a:xfrm>
          <a:prstGeom prst="ellipse">
            <a:avLst/>
          </a:prstGeom>
          <a:solidFill>
            <a:srgbClr val="E6F0FF"/>
          </a:solidFill>
          <a:ln/>
        </p:spPr>
      </p:sp>
      <p:pic>
        <p:nvPicPr>
          <p:cNvPr id="9" name="Image 1" descr="preencoded.png"/>
          <p:cNvPicPr>
            <a:picLocks noChangeAspect="1"/>
          </p:cNvPicPr>
          <p:nvPr/>
        </p:nvPicPr>
        <p:blipFill>
          <a:blip r:embed="rId4"/>
          <a:stretch>
            <a:fillRect/>
          </a:stretch>
        </p:blipFill>
        <p:spPr>
          <a:xfrm>
            <a:off x="2607469" y="1859161"/>
            <a:ext cx="500063" cy="571500"/>
          </a:xfrm>
          <a:prstGeom prst="rect">
            <a:avLst/>
          </a:prstGeom>
        </p:spPr>
      </p:pic>
      <p:sp>
        <p:nvSpPr>
          <p:cNvPr id="10" name="Text 6"/>
          <p:cNvSpPr/>
          <p:nvPr/>
        </p:nvSpPr>
        <p:spPr>
          <a:xfrm>
            <a:off x="2526479" y="2906408"/>
            <a:ext cx="662041" cy="263790"/>
          </a:xfrm>
          <a:prstGeom prst="rect">
            <a:avLst/>
          </a:prstGeom>
          <a:noFill/>
          <a:ln/>
        </p:spPr>
        <p:txBody>
          <a:bodyPr wrap="none" lIns="0" tIns="0" rIns="0" bIns="0" rtlCol="0" anchor="t">
            <a:spAutoFit/>
          </a:bodyPr>
          <a:lstStyle/>
          <a:p>
            <a:pPr marL="0" indent="0" algn="ctr">
              <a:lnSpc>
                <a:spcPts val="2200"/>
              </a:lnSpc>
              <a:buNone/>
            </a:pPr>
            <a:r>
              <a:rPr lang="ko-KR" altLang="en-US" sz="1602" b="1" dirty="0">
                <a:solidFill>
                  <a:srgbClr val="1A1A1A"/>
                </a:solidFill>
              </a:rPr>
              <a:t>류 이현</a:t>
            </a:r>
            <a:endParaRPr lang="en-US" sz="1602" dirty="0"/>
          </a:p>
        </p:txBody>
      </p:sp>
      <p:pic>
        <p:nvPicPr>
          <p:cNvPr id="12" name="Image 2" descr="preencoded.png"/>
          <p:cNvPicPr>
            <a:picLocks noChangeAspect="1"/>
          </p:cNvPicPr>
          <p:nvPr/>
        </p:nvPicPr>
        <p:blipFill>
          <a:blip r:embed="rId5"/>
          <a:stretch>
            <a:fillRect/>
          </a:stretch>
        </p:blipFill>
        <p:spPr>
          <a:xfrm>
            <a:off x="1714500" y="3771900"/>
            <a:ext cx="100013" cy="100013"/>
          </a:xfrm>
          <a:prstGeom prst="rect">
            <a:avLst/>
          </a:prstGeom>
        </p:spPr>
      </p:pic>
      <p:sp>
        <p:nvSpPr>
          <p:cNvPr id="13" name="Text 8"/>
          <p:cNvSpPr/>
          <p:nvPr/>
        </p:nvSpPr>
        <p:spPr>
          <a:xfrm>
            <a:off x="1885950" y="3727252"/>
            <a:ext cx="1016304" cy="146130"/>
          </a:xfrm>
          <a:prstGeom prst="rect">
            <a:avLst/>
          </a:prstGeom>
          <a:noFill/>
          <a:ln/>
        </p:spPr>
        <p:txBody>
          <a:bodyPr wrap="none" lIns="0" tIns="0" rIns="0" bIns="0" rtlCol="0" anchor="t">
            <a:spAutoFit/>
          </a:bodyPr>
          <a:lstStyle/>
          <a:p>
            <a:pPr>
              <a:lnSpc>
                <a:spcPts val="1200"/>
              </a:lnSpc>
            </a:pPr>
            <a:r>
              <a:rPr lang="ko-KR" altLang="en-US" sz="942" i="1" dirty="0" err="1"/>
              <a:t>아두이노</a:t>
            </a:r>
            <a:r>
              <a:rPr lang="ko-KR" altLang="en-US" sz="942" i="1" dirty="0"/>
              <a:t> 코드 구현</a:t>
            </a:r>
            <a:endParaRPr lang="en-US" sz="942" dirty="0"/>
          </a:p>
        </p:txBody>
      </p:sp>
      <p:pic>
        <p:nvPicPr>
          <p:cNvPr id="14" name="Image 3" descr="preencoded.png"/>
          <p:cNvPicPr>
            <a:picLocks noChangeAspect="1"/>
          </p:cNvPicPr>
          <p:nvPr/>
        </p:nvPicPr>
        <p:blipFill>
          <a:blip r:embed="rId6"/>
          <a:stretch>
            <a:fillRect/>
          </a:stretch>
        </p:blipFill>
        <p:spPr>
          <a:xfrm>
            <a:off x="1714500" y="4032647"/>
            <a:ext cx="100013" cy="100013"/>
          </a:xfrm>
          <a:prstGeom prst="rect">
            <a:avLst/>
          </a:prstGeom>
        </p:spPr>
      </p:pic>
      <p:sp>
        <p:nvSpPr>
          <p:cNvPr id="15" name="Text 9"/>
          <p:cNvSpPr/>
          <p:nvPr/>
        </p:nvSpPr>
        <p:spPr>
          <a:xfrm>
            <a:off x="1885950" y="3987998"/>
            <a:ext cx="748603" cy="146130"/>
          </a:xfrm>
          <a:prstGeom prst="rect">
            <a:avLst/>
          </a:prstGeom>
          <a:noFill/>
          <a:ln/>
        </p:spPr>
        <p:txBody>
          <a:bodyPr wrap="none" lIns="0" tIns="0" rIns="0" bIns="0" rtlCol="0" anchor="t">
            <a:spAutoFit/>
          </a:bodyPr>
          <a:lstStyle/>
          <a:p>
            <a:pPr>
              <a:lnSpc>
                <a:spcPts val="1200"/>
              </a:lnSpc>
            </a:pPr>
            <a:r>
              <a:rPr lang="ko-KR" altLang="en-US" sz="942" i="1" dirty="0"/>
              <a:t>하드웨어 구성</a:t>
            </a:r>
            <a:endParaRPr lang="en-US" sz="942" dirty="0"/>
          </a:p>
        </p:txBody>
      </p:sp>
      <p:pic>
        <p:nvPicPr>
          <p:cNvPr id="16" name="Image 4" descr="preencoded.png"/>
          <p:cNvPicPr>
            <a:picLocks noChangeAspect="1"/>
          </p:cNvPicPr>
          <p:nvPr/>
        </p:nvPicPr>
        <p:blipFill>
          <a:blip r:embed="rId5"/>
          <a:stretch>
            <a:fillRect/>
          </a:stretch>
        </p:blipFill>
        <p:spPr>
          <a:xfrm>
            <a:off x="1714500" y="4293394"/>
            <a:ext cx="100013" cy="100013"/>
          </a:xfrm>
          <a:prstGeom prst="rect">
            <a:avLst/>
          </a:prstGeom>
        </p:spPr>
      </p:pic>
      <p:sp>
        <p:nvSpPr>
          <p:cNvPr id="17" name="Text 10"/>
          <p:cNvSpPr/>
          <p:nvPr/>
        </p:nvSpPr>
        <p:spPr>
          <a:xfrm>
            <a:off x="1885950" y="4248745"/>
            <a:ext cx="868828" cy="146130"/>
          </a:xfrm>
          <a:prstGeom prst="rect">
            <a:avLst/>
          </a:prstGeom>
          <a:noFill/>
          <a:ln/>
        </p:spPr>
        <p:txBody>
          <a:bodyPr wrap="none" lIns="0" tIns="0" rIns="0" bIns="0" rtlCol="0" anchor="t">
            <a:spAutoFit/>
          </a:bodyPr>
          <a:lstStyle/>
          <a:p>
            <a:pPr>
              <a:lnSpc>
                <a:spcPts val="1200"/>
              </a:lnSpc>
            </a:pPr>
            <a:r>
              <a:rPr lang="ko-KR" altLang="en-US" sz="942" i="1" dirty="0"/>
              <a:t>발표자료 만들기</a:t>
            </a:r>
            <a:endParaRPr lang="en-US" sz="942" dirty="0"/>
          </a:p>
        </p:txBody>
      </p:sp>
      <p:sp>
        <p:nvSpPr>
          <p:cNvPr id="18" name="Shape 11"/>
          <p:cNvSpPr/>
          <p:nvPr/>
        </p:nvSpPr>
        <p:spPr>
          <a:xfrm>
            <a:off x="4857750" y="1323380"/>
            <a:ext cx="2857500" cy="3529013"/>
          </a:xfrm>
          <a:prstGeom prst="rect">
            <a:avLst/>
          </a:prstGeom>
          <a:solidFill>
            <a:srgbClr val="F8F9FA"/>
          </a:solidFill>
          <a:ln/>
        </p:spPr>
      </p:sp>
      <p:sp>
        <p:nvSpPr>
          <p:cNvPr id="19" name="Shape 12"/>
          <p:cNvSpPr/>
          <p:nvPr/>
        </p:nvSpPr>
        <p:spPr>
          <a:xfrm>
            <a:off x="4857750" y="1323380"/>
            <a:ext cx="2857500" cy="57150"/>
          </a:xfrm>
          <a:prstGeom prst="rect">
            <a:avLst/>
          </a:prstGeom>
          <a:solidFill>
            <a:srgbClr val="0052CC"/>
          </a:solidFill>
          <a:ln/>
        </p:spPr>
      </p:sp>
      <p:sp>
        <p:nvSpPr>
          <p:cNvPr id="20" name="Shape 13"/>
          <p:cNvSpPr/>
          <p:nvPr/>
        </p:nvSpPr>
        <p:spPr>
          <a:xfrm>
            <a:off x="5750719" y="1609130"/>
            <a:ext cx="1071563" cy="1071563"/>
          </a:xfrm>
          <a:prstGeom prst="ellipse">
            <a:avLst/>
          </a:prstGeom>
          <a:solidFill>
            <a:srgbClr val="E6F0FF"/>
          </a:solidFill>
          <a:ln/>
        </p:spPr>
      </p:sp>
      <p:pic>
        <p:nvPicPr>
          <p:cNvPr id="21" name="Image 5" descr="preencoded.png"/>
          <p:cNvPicPr>
            <a:picLocks noChangeAspect="1"/>
          </p:cNvPicPr>
          <p:nvPr/>
        </p:nvPicPr>
        <p:blipFill>
          <a:blip r:embed="rId7"/>
          <a:stretch>
            <a:fillRect/>
          </a:stretch>
        </p:blipFill>
        <p:spPr>
          <a:xfrm>
            <a:off x="5929313" y="1859161"/>
            <a:ext cx="714375" cy="571500"/>
          </a:xfrm>
          <a:prstGeom prst="rect">
            <a:avLst/>
          </a:prstGeom>
        </p:spPr>
      </p:pic>
      <p:sp>
        <p:nvSpPr>
          <p:cNvPr id="22" name="Text 14"/>
          <p:cNvSpPr/>
          <p:nvPr/>
        </p:nvSpPr>
        <p:spPr>
          <a:xfrm>
            <a:off x="5955479" y="2870266"/>
            <a:ext cx="662041" cy="263790"/>
          </a:xfrm>
          <a:prstGeom prst="rect">
            <a:avLst/>
          </a:prstGeom>
          <a:noFill/>
          <a:ln/>
        </p:spPr>
        <p:txBody>
          <a:bodyPr wrap="none" lIns="0" tIns="0" rIns="0" bIns="0" rtlCol="0" anchor="t">
            <a:spAutoFit/>
          </a:bodyPr>
          <a:lstStyle/>
          <a:p>
            <a:pPr marL="0" indent="0" algn="ctr">
              <a:lnSpc>
                <a:spcPts val="2200"/>
              </a:lnSpc>
              <a:buNone/>
            </a:pPr>
            <a:r>
              <a:rPr lang="ko-KR" altLang="en-US" sz="1602" b="1" dirty="0">
                <a:solidFill>
                  <a:srgbClr val="1A1A1A"/>
                </a:solidFill>
              </a:rPr>
              <a:t>장 민규</a:t>
            </a:r>
            <a:endParaRPr lang="en-US" sz="1602" dirty="0"/>
          </a:p>
        </p:txBody>
      </p:sp>
      <p:pic>
        <p:nvPicPr>
          <p:cNvPr id="24" name="Image 6" descr="preencoded.png"/>
          <p:cNvPicPr>
            <a:picLocks noChangeAspect="1"/>
          </p:cNvPicPr>
          <p:nvPr/>
        </p:nvPicPr>
        <p:blipFill>
          <a:blip r:embed="rId5"/>
          <a:stretch>
            <a:fillRect/>
          </a:stretch>
        </p:blipFill>
        <p:spPr>
          <a:xfrm>
            <a:off x="5143500" y="3771900"/>
            <a:ext cx="100013" cy="100013"/>
          </a:xfrm>
          <a:prstGeom prst="rect">
            <a:avLst/>
          </a:prstGeom>
        </p:spPr>
      </p:pic>
      <p:sp>
        <p:nvSpPr>
          <p:cNvPr id="25" name="Text 16"/>
          <p:cNvSpPr/>
          <p:nvPr/>
        </p:nvSpPr>
        <p:spPr>
          <a:xfrm>
            <a:off x="5314950" y="3727252"/>
            <a:ext cx="1054776" cy="146130"/>
          </a:xfrm>
          <a:prstGeom prst="rect">
            <a:avLst/>
          </a:prstGeom>
          <a:noFill/>
          <a:ln/>
        </p:spPr>
        <p:txBody>
          <a:bodyPr wrap="none" lIns="0" tIns="0" rIns="0" bIns="0" rtlCol="0" anchor="t">
            <a:spAutoFit/>
          </a:bodyPr>
          <a:lstStyle/>
          <a:p>
            <a:pPr>
              <a:lnSpc>
                <a:spcPts val="1200"/>
              </a:lnSpc>
            </a:pPr>
            <a:r>
              <a:rPr lang="en-US" altLang="ko-KR" sz="942" i="1" dirty="0"/>
              <a:t>SQL</a:t>
            </a:r>
            <a:r>
              <a:rPr lang="ko-KR" altLang="en-US" sz="942" i="1" dirty="0"/>
              <a:t>클라이언트 구현</a:t>
            </a:r>
            <a:endParaRPr lang="en-US" sz="942" dirty="0"/>
          </a:p>
        </p:txBody>
      </p:sp>
      <p:pic>
        <p:nvPicPr>
          <p:cNvPr id="26" name="Image 7" descr="preencoded.png"/>
          <p:cNvPicPr>
            <a:picLocks noChangeAspect="1"/>
          </p:cNvPicPr>
          <p:nvPr/>
        </p:nvPicPr>
        <p:blipFill>
          <a:blip r:embed="rId6"/>
          <a:stretch>
            <a:fillRect/>
          </a:stretch>
        </p:blipFill>
        <p:spPr>
          <a:xfrm>
            <a:off x="5143500" y="4032647"/>
            <a:ext cx="100013" cy="100013"/>
          </a:xfrm>
          <a:prstGeom prst="rect">
            <a:avLst/>
          </a:prstGeom>
        </p:spPr>
      </p:pic>
      <p:sp>
        <p:nvSpPr>
          <p:cNvPr id="27" name="Text 17"/>
          <p:cNvSpPr/>
          <p:nvPr/>
        </p:nvSpPr>
        <p:spPr>
          <a:xfrm>
            <a:off x="5314950" y="3987998"/>
            <a:ext cx="846386" cy="146130"/>
          </a:xfrm>
          <a:prstGeom prst="rect">
            <a:avLst/>
          </a:prstGeom>
          <a:noFill/>
          <a:ln/>
        </p:spPr>
        <p:txBody>
          <a:bodyPr wrap="none" lIns="0" tIns="0" rIns="0" bIns="0" rtlCol="0" anchor="t">
            <a:spAutoFit/>
          </a:bodyPr>
          <a:lstStyle/>
          <a:p>
            <a:pPr>
              <a:lnSpc>
                <a:spcPts val="1200"/>
              </a:lnSpc>
            </a:pPr>
            <a:r>
              <a:rPr lang="en-US" sz="942" i="1" dirty="0"/>
              <a:t>STM32</a:t>
            </a:r>
            <a:r>
              <a:rPr lang="ko-KR" altLang="en-US" sz="942" i="1" dirty="0"/>
              <a:t>코드 구현</a:t>
            </a:r>
            <a:endParaRPr lang="en-US" sz="942" dirty="0"/>
          </a:p>
        </p:txBody>
      </p:sp>
      <p:pic>
        <p:nvPicPr>
          <p:cNvPr id="28" name="Image 8" descr="preencoded.png"/>
          <p:cNvPicPr>
            <a:picLocks noChangeAspect="1"/>
          </p:cNvPicPr>
          <p:nvPr/>
        </p:nvPicPr>
        <p:blipFill>
          <a:blip r:embed="rId5"/>
          <a:stretch>
            <a:fillRect/>
          </a:stretch>
        </p:blipFill>
        <p:spPr>
          <a:xfrm>
            <a:off x="5143500" y="4293394"/>
            <a:ext cx="100013" cy="100013"/>
          </a:xfrm>
          <a:prstGeom prst="rect">
            <a:avLst/>
          </a:prstGeom>
        </p:spPr>
      </p:pic>
      <p:sp>
        <p:nvSpPr>
          <p:cNvPr id="29" name="Text 18"/>
          <p:cNvSpPr/>
          <p:nvPr/>
        </p:nvSpPr>
        <p:spPr>
          <a:xfrm>
            <a:off x="5314950" y="4248745"/>
            <a:ext cx="1109278" cy="146130"/>
          </a:xfrm>
          <a:prstGeom prst="rect">
            <a:avLst/>
          </a:prstGeom>
          <a:noFill/>
          <a:ln/>
        </p:spPr>
        <p:txBody>
          <a:bodyPr wrap="none" lIns="0" tIns="0" rIns="0" bIns="0" rtlCol="0" anchor="t">
            <a:spAutoFit/>
          </a:bodyPr>
          <a:lstStyle/>
          <a:p>
            <a:pPr>
              <a:lnSpc>
                <a:spcPts val="1200"/>
              </a:lnSpc>
            </a:pPr>
            <a:r>
              <a:rPr lang="ko-KR" altLang="en-US" sz="942" i="1" dirty="0"/>
              <a:t>데이터베이스 시각화</a:t>
            </a:r>
            <a:endParaRPr lang="en-US" sz="942"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3" name="Image 0" descr="preencoded.png"/>
          <p:cNvPicPr>
            <a:picLocks noChangeAspect="1"/>
          </p:cNvPicPr>
          <p:nvPr/>
        </p:nvPicPr>
        <p:blipFill>
          <a:blip r:embed="rId3"/>
          <a:stretch>
            <a:fillRect/>
          </a:stretch>
        </p:blipFill>
        <p:spPr>
          <a:xfrm>
            <a:off x="0" y="0"/>
            <a:ext cx="9144000" cy="5143500"/>
          </a:xfrm>
          <a:prstGeom prst="rect">
            <a:avLst/>
          </a:prstGeom>
        </p:spPr>
      </p:pic>
      <p:sp>
        <p:nvSpPr>
          <p:cNvPr id="4" name="Shape 0"/>
          <p:cNvSpPr/>
          <p:nvPr/>
        </p:nvSpPr>
        <p:spPr>
          <a:xfrm>
            <a:off x="571500" y="428625"/>
            <a:ext cx="8001000" cy="466130"/>
          </a:xfrm>
          <a:prstGeom prst="rect">
            <a:avLst/>
          </a:prstGeom>
          <a:solidFill>
            <a:srgbClr val="000000">
              <a:alpha val="0"/>
            </a:srgbClr>
          </a:solidFill>
          <a:ln/>
        </p:spPr>
        <p:txBody>
          <a:bodyPr/>
          <a:lstStyle/>
          <a:p>
            <a:endParaRPr lang="ko-KR" altLang="en-US"/>
          </a:p>
        </p:txBody>
      </p:sp>
      <p:sp>
        <p:nvSpPr>
          <p:cNvPr id="5" name="Shape 1"/>
          <p:cNvSpPr/>
          <p:nvPr/>
        </p:nvSpPr>
        <p:spPr>
          <a:xfrm>
            <a:off x="571500" y="428625"/>
            <a:ext cx="71438" cy="466130"/>
          </a:xfrm>
          <a:prstGeom prst="rect">
            <a:avLst/>
          </a:prstGeom>
          <a:solidFill>
            <a:srgbClr val="0052CC"/>
          </a:solidFill>
          <a:ln/>
        </p:spPr>
        <p:txBody>
          <a:bodyPr/>
          <a:lstStyle/>
          <a:p>
            <a:endParaRPr lang="ko-KR" altLang="en-US"/>
          </a:p>
        </p:txBody>
      </p:sp>
      <p:sp>
        <p:nvSpPr>
          <p:cNvPr id="6" name="Text 2"/>
          <p:cNvSpPr/>
          <p:nvPr/>
        </p:nvSpPr>
        <p:spPr>
          <a:xfrm>
            <a:off x="714375" y="428625"/>
            <a:ext cx="7858125" cy="466130"/>
          </a:xfrm>
          <a:prstGeom prst="rect">
            <a:avLst/>
          </a:prstGeom>
          <a:noFill/>
          <a:ln/>
        </p:spPr>
        <p:txBody>
          <a:bodyPr wrap="none" lIns="0" tIns="0" rIns="0" bIns="0" rtlCol="0" anchor="t">
            <a:spAutoFit/>
          </a:bodyPr>
          <a:lstStyle/>
          <a:p>
            <a:pPr marL="0" indent="0" algn="l">
              <a:lnSpc>
                <a:spcPts val="3200"/>
              </a:lnSpc>
              <a:buNone/>
            </a:pPr>
            <a:r>
              <a:rPr lang="en-US" sz="2436" b="1" dirty="0">
                <a:solidFill>
                  <a:srgbClr val="1A1A1A"/>
                </a:solidFill>
              </a:rPr>
              <a:t>Contents</a:t>
            </a:r>
            <a:endParaRPr lang="en-US" sz="2436" dirty="0"/>
          </a:p>
        </p:txBody>
      </p:sp>
      <p:grpSp>
        <p:nvGrpSpPr>
          <p:cNvPr id="35" name="그룹 34">
            <a:extLst>
              <a:ext uri="{FF2B5EF4-FFF2-40B4-BE49-F238E27FC236}">
                <a16:creationId xmlns:a16="http://schemas.microsoft.com/office/drawing/2014/main" id="{7F728554-C392-0D27-3A44-8D0A9EF045C7}"/>
              </a:ext>
            </a:extLst>
          </p:cNvPr>
          <p:cNvGrpSpPr/>
          <p:nvPr/>
        </p:nvGrpSpPr>
        <p:grpSpPr>
          <a:xfrm>
            <a:off x="571500" y="1331416"/>
            <a:ext cx="2361751" cy="233958"/>
            <a:chOff x="571500" y="1331416"/>
            <a:chExt cx="2361751" cy="233958"/>
          </a:xfrm>
        </p:grpSpPr>
        <p:sp>
          <p:nvSpPr>
            <p:cNvPr id="7" name="Text 3"/>
            <p:cNvSpPr/>
            <p:nvPr/>
          </p:nvSpPr>
          <p:spPr>
            <a:xfrm>
              <a:off x="571500" y="1331416"/>
              <a:ext cx="285750" cy="233958"/>
            </a:xfrm>
            <a:prstGeom prst="rect">
              <a:avLst/>
            </a:prstGeom>
            <a:noFill/>
            <a:ln/>
          </p:spPr>
          <p:txBody>
            <a:bodyPr wrap="none" lIns="0" tIns="0" rIns="0" bIns="0" rtlCol="0" anchor="t">
              <a:spAutoFit/>
            </a:bodyPr>
            <a:lstStyle/>
            <a:p>
              <a:pPr marL="0" indent="0" algn="l">
                <a:lnSpc>
                  <a:spcPts val="1600"/>
                </a:lnSpc>
                <a:buNone/>
              </a:pPr>
              <a:r>
                <a:rPr lang="en-US" sz="1193" b="1" dirty="0">
                  <a:solidFill>
                    <a:srgbClr val="0052CC"/>
                  </a:solidFill>
                </a:rPr>
                <a:t>01</a:t>
              </a:r>
              <a:endParaRPr lang="en-US" sz="1193" dirty="0"/>
            </a:p>
          </p:txBody>
        </p:sp>
        <p:sp>
          <p:nvSpPr>
            <p:cNvPr id="8" name="Text 4"/>
            <p:cNvSpPr/>
            <p:nvPr/>
          </p:nvSpPr>
          <p:spPr>
            <a:xfrm>
              <a:off x="987205" y="1340900"/>
              <a:ext cx="1946046" cy="195246"/>
            </a:xfrm>
            <a:prstGeom prst="rect">
              <a:avLst/>
            </a:prstGeom>
            <a:noFill/>
            <a:ln/>
          </p:spPr>
          <p:txBody>
            <a:bodyPr wrap="none" lIns="0" tIns="0" rIns="0" bIns="0" rtlCol="0" anchor="t">
              <a:spAutoFit/>
            </a:bodyPr>
            <a:lstStyle/>
            <a:p>
              <a:pPr>
                <a:lnSpc>
                  <a:spcPts val="1600"/>
                </a:lnSpc>
              </a:pPr>
              <a:r>
                <a:rPr lang="ko-KR" altLang="en-US" sz="1269" dirty="0">
                  <a:solidFill>
                    <a:srgbClr val="333333"/>
                  </a:solidFill>
                </a:rPr>
                <a:t>작품 소개 및 하드웨어 구현</a:t>
              </a:r>
              <a:endParaRPr lang="en-US" sz="1269" dirty="0"/>
            </a:p>
          </p:txBody>
        </p:sp>
      </p:grpSp>
      <p:grpSp>
        <p:nvGrpSpPr>
          <p:cNvPr id="2" name="그룹 1">
            <a:extLst>
              <a:ext uri="{FF2B5EF4-FFF2-40B4-BE49-F238E27FC236}">
                <a16:creationId xmlns:a16="http://schemas.microsoft.com/office/drawing/2014/main" id="{45D3D797-C7A1-12C3-93B3-44B3907FE196}"/>
              </a:ext>
            </a:extLst>
          </p:cNvPr>
          <p:cNvGrpSpPr/>
          <p:nvPr/>
        </p:nvGrpSpPr>
        <p:grpSpPr>
          <a:xfrm>
            <a:off x="558780" y="1874489"/>
            <a:ext cx="1106400" cy="233958"/>
            <a:chOff x="4786313" y="1331416"/>
            <a:chExt cx="1106400" cy="233958"/>
          </a:xfrm>
        </p:grpSpPr>
        <p:sp>
          <p:nvSpPr>
            <p:cNvPr id="9" name="Text 5"/>
            <p:cNvSpPr/>
            <p:nvPr/>
          </p:nvSpPr>
          <p:spPr>
            <a:xfrm>
              <a:off x="4786313" y="1331416"/>
              <a:ext cx="285750" cy="233958"/>
            </a:xfrm>
            <a:prstGeom prst="rect">
              <a:avLst/>
            </a:prstGeom>
            <a:noFill/>
            <a:ln/>
          </p:spPr>
          <p:txBody>
            <a:bodyPr wrap="none" lIns="0" tIns="0" rIns="0" bIns="0" rtlCol="0" anchor="t">
              <a:spAutoFit/>
            </a:bodyPr>
            <a:lstStyle/>
            <a:p>
              <a:pPr marL="0" indent="0" algn="l">
                <a:lnSpc>
                  <a:spcPts val="1600"/>
                </a:lnSpc>
                <a:buNone/>
              </a:pPr>
              <a:r>
                <a:rPr lang="en-US" sz="1193" b="1" dirty="0">
                  <a:solidFill>
                    <a:srgbClr val="0052CC"/>
                  </a:solidFill>
                </a:rPr>
                <a:t>02</a:t>
              </a:r>
              <a:endParaRPr lang="en-US" sz="1193" dirty="0"/>
            </a:p>
          </p:txBody>
        </p:sp>
        <p:sp>
          <p:nvSpPr>
            <p:cNvPr id="10" name="Text 6"/>
            <p:cNvSpPr/>
            <p:nvPr/>
          </p:nvSpPr>
          <p:spPr>
            <a:xfrm>
              <a:off x="5201818" y="1366379"/>
              <a:ext cx="690895" cy="195246"/>
            </a:xfrm>
            <a:prstGeom prst="rect">
              <a:avLst/>
            </a:prstGeom>
            <a:noFill/>
            <a:ln/>
          </p:spPr>
          <p:txBody>
            <a:bodyPr wrap="none" lIns="0" tIns="0" rIns="0" bIns="0" rtlCol="0" anchor="t">
              <a:spAutoFit/>
            </a:bodyPr>
            <a:lstStyle/>
            <a:p>
              <a:pPr marL="0" indent="0" algn="l">
                <a:lnSpc>
                  <a:spcPts val="1600"/>
                </a:lnSpc>
                <a:buNone/>
              </a:pPr>
              <a:r>
                <a:rPr lang="en-US" sz="1269" dirty="0" err="1">
                  <a:solidFill>
                    <a:srgbClr val="333333"/>
                  </a:solidFill>
                </a:rPr>
                <a:t>연구</a:t>
              </a:r>
              <a:r>
                <a:rPr lang="en-US" sz="1269" dirty="0">
                  <a:solidFill>
                    <a:srgbClr val="333333"/>
                  </a:solidFill>
                </a:rPr>
                <a:t> </a:t>
              </a:r>
              <a:r>
                <a:rPr lang="ko-KR" altLang="en-US" sz="1269" dirty="0">
                  <a:solidFill>
                    <a:srgbClr val="333333"/>
                  </a:solidFill>
                </a:rPr>
                <a:t>배경</a:t>
              </a:r>
              <a:endParaRPr lang="en-US" sz="1269" dirty="0"/>
            </a:p>
          </p:txBody>
        </p:sp>
      </p:grpSp>
      <p:grpSp>
        <p:nvGrpSpPr>
          <p:cNvPr id="25" name="그룹 24">
            <a:extLst>
              <a:ext uri="{FF2B5EF4-FFF2-40B4-BE49-F238E27FC236}">
                <a16:creationId xmlns:a16="http://schemas.microsoft.com/office/drawing/2014/main" id="{15D78BCF-40DB-C3B4-E2DA-5EDA00542AD6}"/>
              </a:ext>
            </a:extLst>
          </p:cNvPr>
          <p:cNvGrpSpPr/>
          <p:nvPr/>
        </p:nvGrpSpPr>
        <p:grpSpPr>
          <a:xfrm>
            <a:off x="558780" y="2425599"/>
            <a:ext cx="1801399" cy="233958"/>
            <a:chOff x="571500" y="1910060"/>
            <a:chExt cx="1801399" cy="233958"/>
          </a:xfrm>
        </p:grpSpPr>
        <p:sp>
          <p:nvSpPr>
            <p:cNvPr id="11" name="Text 7"/>
            <p:cNvSpPr/>
            <p:nvPr/>
          </p:nvSpPr>
          <p:spPr>
            <a:xfrm>
              <a:off x="571500" y="1910060"/>
              <a:ext cx="285750" cy="233958"/>
            </a:xfrm>
            <a:prstGeom prst="rect">
              <a:avLst/>
            </a:prstGeom>
            <a:noFill/>
            <a:ln/>
          </p:spPr>
          <p:txBody>
            <a:bodyPr wrap="none" lIns="0" tIns="0" rIns="0" bIns="0" rtlCol="0" anchor="t">
              <a:spAutoFit/>
            </a:bodyPr>
            <a:lstStyle/>
            <a:p>
              <a:pPr marL="0" indent="0" algn="l">
                <a:lnSpc>
                  <a:spcPts val="1600"/>
                </a:lnSpc>
                <a:buNone/>
              </a:pPr>
              <a:r>
                <a:rPr lang="en-US" sz="1193" b="1" dirty="0">
                  <a:solidFill>
                    <a:srgbClr val="0052CC"/>
                  </a:solidFill>
                </a:rPr>
                <a:t>03</a:t>
              </a:r>
              <a:endParaRPr lang="en-US" sz="1193" dirty="0"/>
            </a:p>
          </p:txBody>
        </p:sp>
        <p:sp>
          <p:nvSpPr>
            <p:cNvPr id="12" name="Text 8"/>
            <p:cNvSpPr/>
            <p:nvPr/>
          </p:nvSpPr>
          <p:spPr>
            <a:xfrm>
              <a:off x="996432" y="1929416"/>
              <a:ext cx="1376467" cy="196849"/>
            </a:xfrm>
            <a:prstGeom prst="rect">
              <a:avLst/>
            </a:prstGeom>
            <a:noFill/>
            <a:ln/>
          </p:spPr>
          <p:txBody>
            <a:bodyPr wrap="none" lIns="0" tIns="0" rIns="0" bIns="0" rtlCol="0" anchor="t">
              <a:spAutoFit/>
            </a:bodyPr>
            <a:lstStyle/>
            <a:p>
              <a:pPr>
                <a:lnSpc>
                  <a:spcPts val="1600"/>
                </a:lnSpc>
              </a:pPr>
              <a:r>
                <a:rPr lang="en-US" altLang="ko-KR" sz="1269" dirty="0">
                  <a:solidFill>
                    <a:srgbClr val="333333"/>
                  </a:solidFill>
                </a:rPr>
                <a:t>System Architecture</a:t>
              </a:r>
              <a:endParaRPr lang="en-US" altLang="ko-KR" sz="1269" dirty="0"/>
            </a:p>
          </p:txBody>
        </p:sp>
      </p:grpSp>
      <p:grpSp>
        <p:nvGrpSpPr>
          <p:cNvPr id="27" name="그룹 26">
            <a:extLst>
              <a:ext uri="{FF2B5EF4-FFF2-40B4-BE49-F238E27FC236}">
                <a16:creationId xmlns:a16="http://schemas.microsoft.com/office/drawing/2014/main" id="{F405FC5D-845C-00CE-7400-18E4673FBA93}"/>
              </a:ext>
            </a:extLst>
          </p:cNvPr>
          <p:cNvGrpSpPr/>
          <p:nvPr/>
        </p:nvGrpSpPr>
        <p:grpSpPr>
          <a:xfrm>
            <a:off x="558780" y="2990103"/>
            <a:ext cx="428690" cy="241995"/>
            <a:chOff x="4786313" y="1902023"/>
            <a:chExt cx="428690" cy="241995"/>
          </a:xfrm>
        </p:grpSpPr>
        <p:sp>
          <p:nvSpPr>
            <p:cNvPr id="13" name="Text 9"/>
            <p:cNvSpPr/>
            <p:nvPr/>
          </p:nvSpPr>
          <p:spPr>
            <a:xfrm>
              <a:off x="4786313" y="1910060"/>
              <a:ext cx="285750" cy="233958"/>
            </a:xfrm>
            <a:prstGeom prst="rect">
              <a:avLst/>
            </a:prstGeom>
            <a:noFill/>
            <a:ln/>
          </p:spPr>
          <p:txBody>
            <a:bodyPr wrap="none" lIns="0" tIns="0" rIns="0" bIns="0" rtlCol="0" anchor="t">
              <a:spAutoFit/>
            </a:bodyPr>
            <a:lstStyle/>
            <a:p>
              <a:pPr marL="0" indent="0" algn="l">
                <a:lnSpc>
                  <a:spcPts val="1600"/>
                </a:lnSpc>
                <a:buNone/>
              </a:pPr>
              <a:r>
                <a:rPr lang="en-US" sz="1193" b="1">
                  <a:solidFill>
                    <a:srgbClr val="0052CC"/>
                  </a:solidFill>
                </a:rPr>
                <a:t>04</a:t>
              </a:r>
              <a:endParaRPr lang="en-US" sz="1193" dirty="0"/>
            </a:p>
          </p:txBody>
        </p:sp>
        <p:sp>
          <p:nvSpPr>
            <p:cNvPr id="14" name="Text 10"/>
            <p:cNvSpPr/>
            <p:nvPr/>
          </p:nvSpPr>
          <p:spPr>
            <a:xfrm>
              <a:off x="5214938" y="1902023"/>
              <a:ext cx="65" cy="196849"/>
            </a:xfrm>
            <a:prstGeom prst="rect">
              <a:avLst/>
            </a:prstGeom>
            <a:noFill/>
            <a:ln/>
          </p:spPr>
          <p:txBody>
            <a:bodyPr wrap="none" lIns="0" tIns="0" rIns="0" bIns="0" rtlCol="0" anchor="t">
              <a:spAutoFit/>
            </a:bodyPr>
            <a:lstStyle/>
            <a:p>
              <a:pPr marL="0" indent="0" algn="l">
                <a:lnSpc>
                  <a:spcPts val="1600"/>
                </a:lnSpc>
                <a:buNone/>
              </a:pPr>
              <a:endParaRPr lang="en-US" sz="1269" dirty="0"/>
            </a:p>
          </p:txBody>
        </p:sp>
      </p:grpSp>
      <p:sp>
        <p:nvSpPr>
          <p:cNvPr id="15" name="Text 11"/>
          <p:cNvSpPr/>
          <p:nvPr/>
        </p:nvSpPr>
        <p:spPr>
          <a:xfrm>
            <a:off x="558780" y="3570681"/>
            <a:ext cx="285750" cy="233958"/>
          </a:xfrm>
          <a:prstGeom prst="rect">
            <a:avLst/>
          </a:prstGeom>
          <a:noFill/>
          <a:ln/>
        </p:spPr>
        <p:txBody>
          <a:bodyPr wrap="none" lIns="0" tIns="0" rIns="0" bIns="0" rtlCol="0" anchor="t">
            <a:spAutoFit/>
          </a:bodyPr>
          <a:lstStyle/>
          <a:p>
            <a:pPr marL="0" indent="0" algn="l">
              <a:lnSpc>
                <a:spcPts val="1600"/>
              </a:lnSpc>
              <a:buNone/>
            </a:pPr>
            <a:r>
              <a:rPr lang="en-US" sz="1193" b="1" dirty="0">
                <a:solidFill>
                  <a:srgbClr val="0052CC"/>
                </a:solidFill>
              </a:rPr>
              <a:t>05</a:t>
            </a:r>
            <a:endParaRPr lang="en-US" sz="1193" dirty="0"/>
          </a:p>
        </p:txBody>
      </p:sp>
      <p:sp>
        <p:nvSpPr>
          <p:cNvPr id="16" name="Text 12"/>
          <p:cNvSpPr/>
          <p:nvPr/>
        </p:nvSpPr>
        <p:spPr>
          <a:xfrm>
            <a:off x="987405" y="3012206"/>
            <a:ext cx="690895" cy="195246"/>
          </a:xfrm>
          <a:prstGeom prst="rect">
            <a:avLst/>
          </a:prstGeom>
          <a:noFill/>
          <a:ln/>
        </p:spPr>
        <p:txBody>
          <a:bodyPr wrap="none" lIns="0" tIns="0" rIns="0" bIns="0" rtlCol="0" anchor="t">
            <a:spAutoFit/>
          </a:bodyPr>
          <a:lstStyle/>
          <a:p>
            <a:pPr>
              <a:lnSpc>
                <a:spcPts val="1600"/>
              </a:lnSpc>
            </a:pPr>
            <a:r>
              <a:rPr lang="ko-KR" altLang="en-US" sz="1269" dirty="0">
                <a:solidFill>
                  <a:srgbClr val="333333"/>
                </a:solidFill>
              </a:rPr>
              <a:t>주요</a:t>
            </a:r>
            <a:r>
              <a:rPr lang="en-US" altLang="ko-KR" sz="1269" dirty="0">
                <a:solidFill>
                  <a:srgbClr val="333333"/>
                </a:solidFill>
              </a:rPr>
              <a:t> </a:t>
            </a:r>
            <a:r>
              <a:rPr lang="ko-KR" altLang="en-US" sz="1269" dirty="0">
                <a:solidFill>
                  <a:srgbClr val="333333"/>
                </a:solidFill>
              </a:rPr>
              <a:t>기능</a:t>
            </a:r>
            <a:endParaRPr lang="en-US" sz="1269" dirty="0"/>
          </a:p>
        </p:txBody>
      </p:sp>
      <p:grpSp>
        <p:nvGrpSpPr>
          <p:cNvPr id="28" name="그룹 27">
            <a:extLst>
              <a:ext uri="{FF2B5EF4-FFF2-40B4-BE49-F238E27FC236}">
                <a16:creationId xmlns:a16="http://schemas.microsoft.com/office/drawing/2014/main" id="{A0DA2541-3C04-2B89-F8E8-F2A255F7DB87}"/>
              </a:ext>
            </a:extLst>
          </p:cNvPr>
          <p:cNvGrpSpPr/>
          <p:nvPr/>
        </p:nvGrpSpPr>
        <p:grpSpPr>
          <a:xfrm>
            <a:off x="987205" y="1331416"/>
            <a:ext cx="4227733" cy="2434511"/>
            <a:chOff x="844330" y="2488704"/>
            <a:chExt cx="4227733" cy="2434511"/>
          </a:xfrm>
        </p:grpSpPr>
        <p:sp>
          <p:nvSpPr>
            <p:cNvPr id="17" name="Text 13"/>
            <p:cNvSpPr/>
            <p:nvPr/>
          </p:nvSpPr>
          <p:spPr>
            <a:xfrm>
              <a:off x="4786313" y="2488704"/>
              <a:ext cx="285750" cy="233958"/>
            </a:xfrm>
            <a:prstGeom prst="rect">
              <a:avLst/>
            </a:prstGeom>
            <a:noFill/>
            <a:ln/>
          </p:spPr>
          <p:txBody>
            <a:bodyPr wrap="none" lIns="0" tIns="0" rIns="0" bIns="0" rtlCol="0" anchor="t">
              <a:spAutoFit/>
            </a:bodyPr>
            <a:lstStyle/>
            <a:p>
              <a:pPr marL="0" indent="0" algn="l">
                <a:lnSpc>
                  <a:spcPts val="1600"/>
                </a:lnSpc>
                <a:buNone/>
              </a:pPr>
              <a:r>
                <a:rPr lang="en-US" sz="1193" b="1" dirty="0">
                  <a:solidFill>
                    <a:srgbClr val="0052CC"/>
                  </a:solidFill>
                </a:rPr>
                <a:t>06</a:t>
              </a:r>
              <a:endParaRPr lang="en-US" sz="1193" dirty="0"/>
            </a:p>
          </p:txBody>
        </p:sp>
        <p:sp>
          <p:nvSpPr>
            <p:cNvPr id="18" name="Text 14"/>
            <p:cNvSpPr/>
            <p:nvPr/>
          </p:nvSpPr>
          <p:spPr>
            <a:xfrm>
              <a:off x="844330" y="4727969"/>
              <a:ext cx="690895" cy="195246"/>
            </a:xfrm>
            <a:prstGeom prst="rect">
              <a:avLst/>
            </a:prstGeom>
            <a:noFill/>
            <a:ln/>
          </p:spPr>
          <p:txBody>
            <a:bodyPr wrap="none" lIns="0" tIns="0" rIns="0" bIns="0" rtlCol="0" anchor="t">
              <a:spAutoFit/>
            </a:bodyPr>
            <a:lstStyle/>
            <a:p>
              <a:pPr marL="0" indent="0" algn="l">
                <a:lnSpc>
                  <a:spcPts val="1600"/>
                </a:lnSpc>
                <a:buNone/>
              </a:pPr>
              <a:r>
                <a:rPr lang="en-US" sz="1269" dirty="0" err="1">
                  <a:solidFill>
                    <a:srgbClr val="333333"/>
                  </a:solidFill>
                </a:rPr>
                <a:t>시연</a:t>
              </a:r>
              <a:r>
                <a:rPr lang="en-US" sz="1269" dirty="0">
                  <a:solidFill>
                    <a:srgbClr val="333333"/>
                  </a:solidFill>
                </a:rPr>
                <a:t> 영</a:t>
              </a:r>
              <a:r>
                <a:rPr lang="ko-KR" altLang="en-US" sz="1269" dirty="0">
                  <a:solidFill>
                    <a:srgbClr val="333333"/>
                  </a:solidFill>
                </a:rPr>
                <a:t>상</a:t>
              </a:r>
              <a:endParaRPr lang="en-US" sz="1269" dirty="0"/>
            </a:p>
          </p:txBody>
        </p:sp>
      </p:grpSp>
      <p:grpSp>
        <p:nvGrpSpPr>
          <p:cNvPr id="30" name="그룹 29">
            <a:extLst>
              <a:ext uri="{FF2B5EF4-FFF2-40B4-BE49-F238E27FC236}">
                <a16:creationId xmlns:a16="http://schemas.microsoft.com/office/drawing/2014/main" id="{7854999D-6485-9DF6-D1C3-2E8603797A5A}"/>
              </a:ext>
            </a:extLst>
          </p:cNvPr>
          <p:cNvGrpSpPr/>
          <p:nvPr/>
        </p:nvGrpSpPr>
        <p:grpSpPr>
          <a:xfrm>
            <a:off x="4929188" y="1340900"/>
            <a:ext cx="1501163" cy="772681"/>
            <a:chOff x="571500" y="2528625"/>
            <a:chExt cx="1501163" cy="772681"/>
          </a:xfrm>
        </p:grpSpPr>
        <p:sp>
          <p:nvSpPr>
            <p:cNvPr id="19" name="Text 15"/>
            <p:cNvSpPr/>
            <p:nvPr/>
          </p:nvSpPr>
          <p:spPr>
            <a:xfrm>
              <a:off x="571500" y="3067348"/>
              <a:ext cx="285750" cy="233958"/>
            </a:xfrm>
            <a:prstGeom prst="rect">
              <a:avLst/>
            </a:prstGeom>
            <a:noFill/>
            <a:ln/>
          </p:spPr>
          <p:txBody>
            <a:bodyPr wrap="none" lIns="0" tIns="0" rIns="0" bIns="0" rtlCol="0" anchor="t">
              <a:spAutoFit/>
            </a:bodyPr>
            <a:lstStyle/>
            <a:p>
              <a:pPr marL="0" indent="0" algn="l">
                <a:lnSpc>
                  <a:spcPts val="1600"/>
                </a:lnSpc>
                <a:buNone/>
              </a:pPr>
              <a:r>
                <a:rPr lang="en-US" sz="1193" b="1" dirty="0">
                  <a:solidFill>
                    <a:srgbClr val="0052CC"/>
                  </a:solidFill>
                </a:rPr>
                <a:t>07</a:t>
              </a:r>
              <a:endParaRPr lang="en-US" sz="1193" dirty="0"/>
            </a:p>
          </p:txBody>
        </p:sp>
        <p:sp>
          <p:nvSpPr>
            <p:cNvPr id="20" name="Text 16"/>
            <p:cNvSpPr/>
            <p:nvPr/>
          </p:nvSpPr>
          <p:spPr>
            <a:xfrm>
              <a:off x="1000125" y="2528625"/>
              <a:ext cx="1072538" cy="196849"/>
            </a:xfrm>
            <a:prstGeom prst="rect">
              <a:avLst/>
            </a:prstGeom>
            <a:noFill/>
            <a:ln/>
          </p:spPr>
          <p:txBody>
            <a:bodyPr wrap="none" lIns="0" tIns="0" rIns="0" bIns="0" rtlCol="0" anchor="t">
              <a:spAutoFit/>
            </a:bodyPr>
            <a:lstStyle/>
            <a:p>
              <a:pPr marL="0" indent="0" algn="l">
                <a:lnSpc>
                  <a:spcPts val="1600"/>
                </a:lnSpc>
                <a:buNone/>
              </a:pPr>
              <a:r>
                <a:rPr lang="en-US" sz="1269" dirty="0">
                  <a:solidFill>
                    <a:srgbClr val="333333"/>
                  </a:solidFill>
                </a:rPr>
                <a:t>Troubleshooting</a:t>
              </a:r>
              <a:endParaRPr lang="en-US" sz="1269" dirty="0"/>
            </a:p>
          </p:txBody>
        </p:sp>
      </p:grpSp>
      <p:grpSp>
        <p:nvGrpSpPr>
          <p:cNvPr id="29" name="그룹 28">
            <a:extLst>
              <a:ext uri="{FF2B5EF4-FFF2-40B4-BE49-F238E27FC236}">
                <a16:creationId xmlns:a16="http://schemas.microsoft.com/office/drawing/2014/main" id="{EDEF4A9C-D139-3CE7-573D-74DF237B5D2B}"/>
              </a:ext>
            </a:extLst>
          </p:cNvPr>
          <p:cNvGrpSpPr/>
          <p:nvPr/>
        </p:nvGrpSpPr>
        <p:grpSpPr>
          <a:xfrm>
            <a:off x="4929188" y="1909990"/>
            <a:ext cx="1847283" cy="765865"/>
            <a:chOff x="4786313" y="2535441"/>
            <a:chExt cx="1847283" cy="765865"/>
          </a:xfrm>
        </p:grpSpPr>
        <p:sp>
          <p:nvSpPr>
            <p:cNvPr id="21" name="Text 17"/>
            <p:cNvSpPr/>
            <p:nvPr/>
          </p:nvSpPr>
          <p:spPr>
            <a:xfrm>
              <a:off x="4786313" y="3067348"/>
              <a:ext cx="285750" cy="233958"/>
            </a:xfrm>
            <a:prstGeom prst="rect">
              <a:avLst/>
            </a:prstGeom>
            <a:noFill/>
            <a:ln/>
          </p:spPr>
          <p:txBody>
            <a:bodyPr wrap="none" lIns="0" tIns="0" rIns="0" bIns="0" rtlCol="0" anchor="t">
              <a:spAutoFit/>
            </a:bodyPr>
            <a:lstStyle/>
            <a:p>
              <a:pPr marL="0" indent="0" algn="l">
                <a:lnSpc>
                  <a:spcPts val="1600"/>
                </a:lnSpc>
                <a:buNone/>
              </a:pPr>
              <a:r>
                <a:rPr lang="en-US" sz="1193" b="1" dirty="0">
                  <a:solidFill>
                    <a:srgbClr val="0052CC"/>
                  </a:solidFill>
                </a:rPr>
                <a:t>08</a:t>
              </a:r>
              <a:endParaRPr lang="en-US" sz="1193" dirty="0"/>
            </a:p>
          </p:txBody>
        </p:sp>
        <p:sp>
          <p:nvSpPr>
            <p:cNvPr id="22" name="Text 18"/>
            <p:cNvSpPr/>
            <p:nvPr/>
          </p:nvSpPr>
          <p:spPr>
            <a:xfrm>
              <a:off x="5214938" y="2535441"/>
              <a:ext cx="1418658" cy="195246"/>
            </a:xfrm>
            <a:prstGeom prst="rect">
              <a:avLst/>
            </a:prstGeom>
            <a:noFill/>
            <a:ln/>
          </p:spPr>
          <p:txBody>
            <a:bodyPr wrap="none" lIns="0" tIns="0" rIns="0" bIns="0" rtlCol="0" anchor="t">
              <a:spAutoFit/>
            </a:bodyPr>
            <a:lstStyle/>
            <a:p>
              <a:pPr>
                <a:lnSpc>
                  <a:spcPts val="1600"/>
                </a:lnSpc>
              </a:pPr>
              <a:r>
                <a:rPr lang="ko-KR" altLang="en-US" sz="1269" dirty="0">
                  <a:solidFill>
                    <a:srgbClr val="333333"/>
                  </a:solidFill>
                </a:rPr>
                <a:t>향후 작업 및 확장성</a:t>
              </a:r>
              <a:endParaRPr lang="en-US" sz="1269" dirty="0"/>
            </a:p>
          </p:txBody>
        </p:sp>
      </p:grpSp>
      <p:grpSp>
        <p:nvGrpSpPr>
          <p:cNvPr id="31" name="그룹 30">
            <a:extLst>
              <a:ext uri="{FF2B5EF4-FFF2-40B4-BE49-F238E27FC236}">
                <a16:creationId xmlns:a16="http://schemas.microsoft.com/office/drawing/2014/main" id="{56A42284-B61D-6597-B08B-9DCF4D67B656}"/>
              </a:ext>
            </a:extLst>
          </p:cNvPr>
          <p:cNvGrpSpPr/>
          <p:nvPr/>
        </p:nvGrpSpPr>
        <p:grpSpPr>
          <a:xfrm>
            <a:off x="4929188" y="2446790"/>
            <a:ext cx="1123968" cy="807411"/>
            <a:chOff x="571500" y="3072538"/>
            <a:chExt cx="1123968" cy="807411"/>
          </a:xfrm>
        </p:grpSpPr>
        <p:sp>
          <p:nvSpPr>
            <p:cNvPr id="23" name="Text 19"/>
            <p:cNvSpPr/>
            <p:nvPr/>
          </p:nvSpPr>
          <p:spPr>
            <a:xfrm>
              <a:off x="571500" y="3645991"/>
              <a:ext cx="285750" cy="233958"/>
            </a:xfrm>
            <a:prstGeom prst="rect">
              <a:avLst/>
            </a:prstGeom>
            <a:noFill/>
            <a:ln/>
          </p:spPr>
          <p:txBody>
            <a:bodyPr wrap="none" lIns="0" tIns="0" rIns="0" bIns="0" rtlCol="0" anchor="t">
              <a:spAutoFit/>
            </a:bodyPr>
            <a:lstStyle/>
            <a:p>
              <a:pPr marL="0" indent="0" algn="l">
                <a:lnSpc>
                  <a:spcPts val="1600"/>
                </a:lnSpc>
                <a:buNone/>
              </a:pPr>
              <a:r>
                <a:rPr lang="en-US" sz="1193" b="1" dirty="0">
                  <a:solidFill>
                    <a:srgbClr val="0052CC"/>
                  </a:solidFill>
                </a:rPr>
                <a:t>09</a:t>
              </a:r>
              <a:endParaRPr lang="en-US" sz="1193" dirty="0"/>
            </a:p>
          </p:txBody>
        </p:sp>
        <p:sp>
          <p:nvSpPr>
            <p:cNvPr id="24" name="Text 20"/>
            <p:cNvSpPr/>
            <p:nvPr/>
          </p:nvSpPr>
          <p:spPr>
            <a:xfrm>
              <a:off x="1004573" y="3072538"/>
              <a:ext cx="690895" cy="195246"/>
            </a:xfrm>
            <a:prstGeom prst="rect">
              <a:avLst/>
            </a:prstGeom>
            <a:noFill/>
            <a:ln/>
          </p:spPr>
          <p:txBody>
            <a:bodyPr wrap="none" lIns="0" tIns="0" rIns="0" bIns="0" rtlCol="0" anchor="t">
              <a:spAutoFit/>
            </a:bodyPr>
            <a:lstStyle/>
            <a:p>
              <a:pPr>
                <a:lnSpc>
                  <a:spcPts val="1600"/>
                </a:lnSpc>
              </a:pPr>
              <a:r>
                <a:rPr lang="en-US" sz="1269" dirty="0" err="1">
                  <a:solidFill>
                    <a:srgbClr val="333333"/>
                  </a:solidFill>
                </a:rPr>
                <a:t>참고</a:t>
              </a:r>
              <a:r>
                <a:rPr lang="ko-KR" altLang="en-US" sz="1269" dirty="0">
                  <a:solidFill>
                    <a:srgbClr val="333333"/>
                  </a:solidFill>
                </a:rPr>
                <a:t> </a:t>
              </a:r>
              <a:r>
                <a:rPr lang="en-US" sz="1269" dirty="0" err="1">
                  <a:solidFill>
                    <a:srgbClr val="333333"/>
                  </a:solidFill>
                </a:rPr>
                <a:t>문헌</a:t>
              </a:r>
              <a:endParaRPr lang="en-US" sz="1269" dirty="0"/>
            </a:p>
          </p:txBody>
        </p:sp>
      </p:grpSp>
      <p:sp>
        <p:nvSpPr>
          <p:cNvPr id="36" name="Text 20">
            <a:extLst>
              <a:ext uri="{FF2B5EF4-FFF2-40B4-BE49-F238E27FC236}">
                <a16:creationId xmlns:a16="http://schemas.microsoft.com/office/drawing/2014/main" id="{1DAEBA05-9DD9-F6D0-EB8C-49FE82CACD9A}"/>
              </a:ext>
            </a:extLst>
          </p:cNvPr>
          <p:cNvSpPr/>
          <p:nvPr/>
        </p:nvSpPr>
        <p:spPr>
          <a:xfrm>
            <a:off x="5362371" y="3020243"/>
            <a:ext cx="490519" cy="195246"/>
          </a:xfrm>
          <a:prstGeom prst="rect">
            <a:avLst/>
          </a:prstGeom>
          <a:noFill/>
          <a:ln/>
        </p:spPr>
        <p:txBody>
          <a:bodyPr wrap="none" lIns="0" tIns="0" rIns="0" bIns="0" rtlCol="0" anchor="t">
            <a:spAutoFit/>
          </a:bodyPr>
          <a:lstStyle/>
          <a:p>
            <a:pPr marL="0" indent="0" algn="l">
              <a:lnSpc>
                <a:spcPts val="1600"/>
              </a:lnSpc>
              <a:buNone/>
            </a:pPr>
            <a:r>
              <a:rPr lang="ko-KR" altLang="en-US" sz="1269" dirty="0">
                <a:solidFill>
                  <a:srgbClr val="333333"/>
                </a:solidFill>
              </a:rPr>
              <a:t>Ｑ＆Ａ</a:t>
            </a:r>
            <a:endParaRPr lang="en-US" sz="1269"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3" name="Image 0" descr="preencoded.png"/>
          <p:cNvPicPr>
            <a:picLocks noChangeAspect="1"/>
          </p:cNvPicPr>
          <p:nvPr/>
        </p:nvPicPr>
        <p:blipFill>
          <a:blip r:embed="rId3"/>
          <a:stretch>
            <a:fillRect/>
          </a:stretch>
        </p:blipFill>
        <p:spPr>
          <a:xfrm>
            <a:off x="0" y="0"/>
            <a:ext cx="9144000" cy="5143500"/>
          </a:xfrm>
          <a:prstGeom prst="rect">
            <a:avLst/>
          </a:prstGeom>
        </p:spPr>
      </p:pic>
      <p:sp>
        <p:nvSpPr>
          <p:cNvPr id="4" name="Shape 0"/>
          <p:cNvSpPr/>
          <p:nvPr/>
        </p:nvSpPr>
        <p:spPr>
          <a:xfrm>
            <a:off x="428625" y="285750"/>
            <a:ext cx="8286750" cy="498277"/>
          </a:xfrm>
          <a:prstGeom prst="rect">
            <a:avLst/>
          </a:prstGeom>
          <a:solidFill>
            <a:srgbClr val="000000">
              <a:alpha val="0"/>
            </a:srgbClr>
          </a:solidFill>
          <a:ln/>
        </p:spPr>
        <p:txBody>
          <a:bodyPr/>
          <a:lstStyle/>
          <a:p>
            <a:endParaRPr lang="ko-KR" altLang="en-US"/>
          </a:p>
        </p:txBody>
      </p:sp>
      <p:sp>
        <p:nvSpPr>
          <p:cNvPr id="5" name="Shape 1"/>
          <p:cNvSpPr/>
          <p:nvPr/>
        </p:nvSpPr>
        <p:spPr>
          <a:xfrm>
            <a:off x="428625" y="285750"/>
            <a:ext cx="71438" cy="498277"/>
          </a:xfrm>
          <a:prstGeom prst="rect">
            <a:avLst/>
          </a:prstGeom>
          <a:solidFill>
            <a:srgbClr val="0052CC"/>
          </a:solidFill>
          <a:ln/>
        </p:spPr>
        <p:txBody>
          <a:bodyPr/>
          <a:lstStyle/>
          <a:p>
            <a:endParaRPr lang="ko-KR" altLang="en-US"/>
          </a:p>
        </p:txBody>
      </p:sp>
      <p:sp>
        <p:nvSpPr>
          <p:cNvPr id="6" name="Text 2"/>
          <p:cNvSpPr/>
          <p:nvPr/>
        </p:nvSpPr>
        <p:spPr>
          <a:xfrm>
            <a:off x="571500" y="285750"/>
            <a:ext cx="8143875" cy="498277"/>
          </a:xfrm>
          <a:prstGeom prst="rect">
            <a:avLst/>
          </a:prstGeom>
          <a:noFill/>
          <a:ln/>
        </p:spPr>
        <p:txBody>
          <a:bodyPr wrap="none" lIns="0" tIns="0" rIns="0" bIns="0" rtlCol="0" anchor="t">
            <a:spAutoFit/>
          </a:bodyPr>
          <a:lstStyle/>
          <a:p>
            <a:pPr marL="0" indent="0" algn="l">
              <a:lnSpc>
                <a:spcPts val="3200"/>
              </a:lnSpc>
              <a:buNone/>
            </a:pPr>
            <a:r>
              <a:rPr lang="en-US" sz="2436" b="1" dirty="0">
                <a:solidFill>
                  <a:srgbClr val="1A1A1A"/>
                </a:solidFill>
              </a:rPr>
              <a:t>작품 소개 및 하드웨어 구현</a:t>
            </a:r>
            <a:endParaRPr lang="en-US" sz="2436" dirty="0"/>
          </a:p>
        </p:txBody>
      </p:sp>
      <p:sp>
        <p:nvSpPr>
          <p:cNvPr id="7" name="Shape 3"/>
          <p:cNvSpPr/>
          <p:nvPr/>
        </p:nvSpPr>
        <p:spPr>
          <a:xfrm>
            <a:off x="428625" y="1069777"/>
            <a:ext cx="8286750" cy="3787973"/>
          </a:xfrm>
          <a:prstGeom prst="rect">
            <a:avLst/>
          </a:prstGeom>
          <a:solidFill>
            <a:srgbClr val="F8F9FA"/>
          </a:solidFill>
          <a:ln w="18288">
            <a:solidFill>
              <a:srgbClr val="E0E0E0"/>
            </a:solidFill>
            <a:prstDash val="dash"/>
          </a:ln>
        </p:spPr>
        <p:txBody>
          <a:bodyPr/>
          <a:lstStyle/>
          <a:p>
            <a:endParaRPr lang="ko-KR" altLang="en-US"/>
          </a:p>
        </p:txBody>
      </p:sp>
      <p:pic>
        <p:nvPicPr>
          <p:cNvPr id="8" name="Image 1" descr="preencoded.png"/>
          <p:cNvPicPr>
            <a:picLocks noChangeAspect="1"/>
          </p:cNvPicPr>
          <p:nvPr/>
        </p:nvPicPr>
        <p:blipFill>
          <a:blip r:embed="rId4"/>
          <a:stretch>
            <a:fillRect/>
          </a:stretch>
        </p:blipFill>
        <p:spPr>
          <a:xfrm>
            <a:off x="4286250" y="2481560"/>
            <a:ext cx="571500" cy="571500"/>
          </a:xfrm>
          <a:prstGeom prst="rect">
            <a:avLst/>
          </a:prstGeom>
        </p:spPr>
      </p:pic>
      <p:sp>
        <p:nvSpPr>
          <p:cNvPr id="9" name="Text 4"/>
          <p:cNvSpPr/>
          <p:nvPr/>
        </p:nvSpPr>
        <p:spPr>
          <a:xfrm>
            <a:off x="2838971" y="3195935"/>
            <a:ext cx="3466058" cy="250031"/>
          </a:xfrm>
          <a:prstGeom prst="rect">
            <a:avLst/>
          </a:prstGeom>
          <a:noFill/>
          <a:ln/>
        </p:spPr>
        <p:txBody>
          <a:bodyPr wrap="none" lIns="0" tIns="0" rIns="0" bIns="0" rtlCol="0" anchor="t">
            <a:spAutoFit/>
          </a:bodyPr>
          <a:lstStyle/>
          <a:p>
            <a:pPr marL="0" indent="0" algn="l">
              <a:lnSpc>
                <a:spcPts val="1600"/>
              </a:lnSpc>
              <a:buNone/>
            </a:pPr>
            <a:r>
              <a:rPr lang="en-US" sz="1269" i="1" dirty="0">
                <a:solidFill>
                  <a:srgbClr val="999999"/>
                </a:solidFill>
              </a:rPr>
              <a:t>이곳에 실제 제작하신 작품 사진을 삽입해 주세요.</a:t>
            </a:r>
            <a:endParaRPr lang="en-US" sz="1269" dirty="0"/>
          </a:p>
        </p:txBody>
      </p:sp>
      <p:pic>
        <p:nvPicPr>
          <p:cNvPr id="12" name="그림 11">
            <a:extLst>
              <a:ext uri="{FF2B5EF4-FFF2-40B4-BE49-F238E27FC236}">
                <a16:creationId xmlns:a16="http://schemas.microsoft.com/office/drawing/2014/main" id="{E8B54917-76C1-0262-B7CA-9FD0B2CED050}"/>
              </a:ext>
            </a:extLst>
          </p:cNvPr>
          <p:cNvPicPr>
            <a:picLocks noChangeAspect="1"/>
          </p:cNvPicPr>
          <p:nvPr/>
        </p:nvPicPr>
        <p:blipFill>
          <a:blip r:embed="rId5"/>
          <a:stretch>
            <a:fillRect/>
          </a:stretch>
        </p:blipFill>
        <p:spPr>
          <a:xfrm>
            <a:off x="270734" y="960656"/>
            <a:ext cx="8602531" cy="3973294"/>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9144000" cy="5143500"/>
          </a:xfrm>
          <a:prstGeom prst="rect">
            <a:avLst/>
          </a:prstGeom>
        </p:spPr>
      </p:pic>
      <p:sp>
        <p:nvSpPr>
          <p:cNvPr id="3" name="Shape 0"/>
          <p:cNvSpPr/>
          <p:nvPr/>
        </p:nvSpPr>
        <p:spPr>
          <a:xfrm>
            <a:off x="428625" y="285750"/>
            <a:ext cx="8286750" cy="498277"/>
          </a:xfrm>
          <a:prstGeom prst="rect">
            <a:avLst/>
          </a:prstGeom>
          <a:solidFill>
            <a:srgbClr val="000000">
              <a:alpha val="0"/>
            </a:srgbClr>
          </a:solidFill>
          <a:ln/>
        </p:spPr>
        <p:txBody>
          <a:bodyPr/>
          <a:lstStyle/>
          <a:p>
            <a:endParaRPr lang="ko-KR" altLang="en-US"/>
          </a:p>
        </p:txBody>
      </p:sp>
      <p:sp>
        <p:nvSpPr>
          <p:cNvPr id="4" name="Shape 1"/>
          <p:cNvSpPr/>
          <p:nvPr/>
        </p:nvSpPr>
        <p:spPr>
          <a:xfrm>
            <a:off x="428625" y="285750"/>
            <a:ext cx="71438" cy="498277"/>
          </a:xfrm>
          <a:prstGeom prst="rect">
            <a:avLst/>
          </a:prstGeom>
          <a:solidFill>
            <a:srgbClr val="0052CC"/>
          </a:solidFill>
          <a:ln/>
        </p:spPr>
        <p:txBody>
          <a:bodyPr/>
          <a:lstStyle/>
          <a:p>
            <a:endParaRPr lang="ko-KR" altLang="en-US"/>
          </a:p>
        </p:txBody>
      </p:sp>
      <p:sp>
        <p:nvSpPr>
          <p:cNvPr id="5" name="Text 2"/>
          <p:cNvSpPr/>
          <p:nvPr/>
        </p:nvSpPr>
        <p:spPr>
          <a:xfrm>
            <a:off x="571500" y="346069"/>
            <a:ext cx="3492623" cy="387222"/>
          </a:xfrm>
          <a:prstGeom prst="rect">
            <a:avLst/>
          </a:prstGeom>
          <a:noFill/>
          <a:ln/>
        </p:spPr>
        <p:txBody>
          <a:bodyPr wrap="none" lIns="0" tIns="0" rIns="0" bIns="0" rtlCol="0" anchor="t">
            <a:spAutoFit/>
          </a:bodyPr>
          <a:lstStyle/>
          <a:p>
            <a:pPr marL="0" indent="0" algn="l">
              <a:lnSpc>
                <a:spcPts val="3200"/>
              </a:lnSpc>
              <a:buNone/>
            </a:pPr>
            <a:r>
              <a:rPr lang="ko-KR" altLang="en-US" sz="2436" b="1" kern="0" spc="-1" dirty="0">
                <a:solidFill>
                  <a:srgbClr val="1A1A1A"/>
                </a:solidFill>
              </a:rPr>
              <a:t>연구배경 </a:t>
            </a:r>
            <a:r>
              <a:rPr lang="en-US" altLang="ko-KR" sz="2436" b="1" kern="0" spc="-1" dirty="0">
                <a:solidFill>
                  <a:srgbClr val="1A1A1A"/>
                </a:solidFill>
              </a:rPr>
              <a:t>: </a:t>
            </a:r>
            <a:r>
              <a:rPr lang="en-US" sz="2436" b="1" kern="0" spc="-1" dirty="0" err="1">
                <a:solidFill>
                  <a:srgbClr val="1A1A1A"/>
                </a:solidFill>
              </a:rPr>
              <a:t>주차</a:t>
            </a:r>
            <a:r>
              <a:rPr lang="en-US" sz="2436" b="1" kern="0" spc="-1" dirty="0">
                <a:solidFill>
                  <a:srgbClr val="1A1A1A"/>
                </a:solidFill>
              </a:rPr>
              <a:t> </a:t>
            </a:r>
            <a:r>
              <a:rPr lang="en-US" sz="2436" b="1" kern="0" spc="-1" dirty="0" err="1">
                <a:solidFill>
                  <a:srgbClr val="1A1A1A"/>
                </a:solidFill>
              </a:rPr>
              <a:t>탐색</a:t>
            </a:r>
            <a:r>
              <a:rPr lang="en-US" sz="2436" b="1" kern="0" spc="-1" dirty="0">
                <a:solidFill>
                  <a:srgbClr val="1A1A1A"/>
                </a:solidFill>
              </a:rPr>
              <a:t> </a:t>
            </a:r>
            <a:r>
              <a:rPr lang="en-US" sz="2436" b="1" kern="0" spc="-1" dirty="0" err="1">
                <a:solidFill>
                  <a:srgbClr val="1A1A1A"/>
                </a:solidFill>
              </a:rPr>
              <a:t>비용</a:t>
            </a:r>
            <a:endParaRPr lang="en-US" sz="2436" dirty="0"/>
          </a:p>
        </p:txBody>
      </p:sp>
      <p:sp>
        <p:nvSpPr>
          <p:cNvPr id="6" name="Shape 3"/>
          <p:cNvSpPr/>
          <p:nvPr/>
        </p:nvSpPr>
        <p:spPr>
          <a:xfrm>
            <a:off x="428625" y="1069777"/>
            <a:ext cx="4549453" cy="1130833"/>
          </a:xfrm>
          <a:prstGeom prst="rect">
            <a:avLst/>
          </a:prstGeom>
          <a:solidFill>
            <a:srgbClr val="F8F9FA"/>
          </a:solidFill>
          <a:ln/>
        </p:spPr>
        <p:txBody>
          <a:bodyPr/>
          <a:lstStyle/>
          <a:p>
            <a:endParaRPr lang="ko-KR" altLang="en-US"/>
          </a:p>
        </p:txBody>
      </p:sp>
      <p:sp>
        <p:nvSpPr>
          <p:cNvPr id="7" name="Shape 4"/>
          <p:cNvSpPr/>
          <p:nvPr/>
        </p:nvSpPr>
        <p:spPr>
          <a:xfrm>
            <a:off x="428625" y="1069777"/>
            <a:ext cx="35719" cy="1130833"/>
          </a:xfrm>
          <a:prstGeom prst="rect">
            <a:avLst/>
          </a:prstGeom>
          <a:solidFill>
            <a:srgbClr val="0052CC"/>
          </a:solidFill>
          <a:ln/>
        </p:spPr>
        <p:txBody>
          <a:bodyPr/>
          <a:lstStyle/>
          <a:p>
            <a:endParaRPr lang="ko-KR" altLang="en-US"/>
          </a:p>
        </p:txBody>
      </p:sp>
      <p:sp>
        <p:nvSpPr>
          <p:cNvPr id="8" name="Text 5"/>
          <p:cNvSpPr/>
          <p:nvPr/>
        </p:nvSpPr>
        <p:spPr>
          <a:xfrm>
            <a:off x="571500" y="1212652"/>
            <a:ext cx="4263703" cy="548618"/>
          </a:xfrm>
          <a:prstGeom prst="rect">
            <a:avLst/>
          </a:prstGeom>
          <a:noFill/>
          <a:ln/>
        </p:spPr>
        <p:txBody>
          <a:bodyPr wrap="square" lIns="0" tIns="0" rIns="0" bIns="0" rtlCol="0" anchor="t">
            <a:spAutoFit/>
          </a:bodyPr>
          <a:lstStyle/>
          <a:p>
            <a:pPr marL="0" indent="0" algn="l">
              <a:lnSpc>
                <a:spcPts val="2200"/>
              </a:lnSpc>
              <a:buNone/>
            </a:pPr>
            <a:r>
              <a:rPr lang="en-US" sz="1269" i="1" dirty="0">
                <a:solidFill>
                  <a:srgbClr val="333333"/>
                </a:solidFill>
              </a:rPr>
              <a:t>"도심 교통 체증의 약 30%는 주차할 곳을 찾아 도로 위를 배회하는 차량(Cruising)에 의해 발생한다."</a:t>
            </a:r>
            <a:endParaRPr lang="en-US" sz="1269" dirty="0"/>
          </a:p>
        </p:txBody>
      </p:sp>
      <p:sp>
        <p:nvSpPr>
          <p:cNvPr id="9" name="Text 6"/>
          <p:cNvSpPr/>
          <p:nvPr/>
        </p:nvSpPr>
        <p:spPr>
          <a:xfrm>
            <a:off x="571500" y="1868425"/>
            <a:ext cx="4263703" cy="189309"/>
          </a:xfrm>
          <a:prstGeom prst="rect">
            <a:avLst/>
          </a:prstGeom>
          <a:noFill/>
          <a:ln/>
        </p:spPr>
        <p:txBody>
          <a:bodyPr wrap="none" lIns="0" tIns="0" rIns="0" bIns="0" rtlCol="0" anchor="t">
            <a:spAutoFit/>
          </a:bodyPr>
          <a:lstStyle/>
          <a:p>
            <a:pPr marL="0" indent="0" algn="r">
              <a:lnSpc>
                <a:spcPts val="1200"/>
              </a:lnSpc>
              <a:buNone/>
            </a:pPr>
            <a:r>
              <a:rPr lang="en-US" sz="885" b="1" dirty="0">
                <a:solidFill>
                  <a:srgbClr val="666666"/>
                </a:solidFill>
              </a:rPr>
              <a:t>- Donald Shoup, UCLA 교수</a:t>
            </a:r>
            <a:endParaRPr lang="en-US" sz="885" dirty="0"/>
          </a:p>
        </p:txBody>
      </p:sp>
      <p:sp>
        <p:nvSpPr>
          <p:cNvPr id="10" name="Text 7"/>
          <p:cNvSpPr/>
          <p:nvPr/>
        </p:nvSpPr>
        <p:spPr>
          <a:xfrm>
            <a:off x="535781" y="2547672"/>
            <a:ext cx="4442296" cy="400050"/>
          </a:xfrm>
          <a:prstGeom prst="rect">
            <a:avLst/>
          </a:prstGeom>
          <a:noFill/>
          <a:ln/>
        </p:spPr>
        <p:txBody>
          <a:bodyPr wrap="square" lIns="0" tIns="0" rIns="0" bIns="0" rtlCol="0" anchor="t">
            <a:spAutoFit/>
          </a:bodyPr>
          <a:lstStyle/>
          <a:p>
            <a:pPr marL="0" indent="0" algn="l">
              <a:lnSpc>
                <a:spcPts val="1600"/>
              </a:lnSpc>
              <a:buNone/>
            </a:pPr>
            <a:r>
              <a:rPr lang="en-US" sz="987" b="1" dirty="0">
                <a:solidFill>
                  <a:srgbClr val="444444"/>
                </a:solidFill>
              </a:rPr>
              <a:t>탐색 비용(Search Cost):</a:t>
            </a:r>
            <a:r>
              <a:rPr lang="en-US" sz="1050" dirty="0">
                <a:solidFill>
                  <a:srgbClr val="444444"/>
                </a:solidFill>
              </a:rPr>
              <a:t> 빈자리를 찾기 위해 낭비되는 시간과 연료는 개인적 손실을 넘어 도시 전체의 교통 마비를 초래합니다.</a:t>
            </a:r>
            <a:endParaRPr lang="en-US" sz="987" dirty="0"/>
          </a:p>
        </p:txBody>
      </p:sp>
      <p:sp>
        <p:nvSpPr>
          <p:cNvPr id="11" name="Text 8"/>
          <p:cNvSpPr/>
          <p:nvPr/>
        </p:nvSpPr>
        <p:spPr>
          <a:xfrm>
            <a:off x="535781" y="3308656"/>
            <a:ext cx="4442296" cy="400050"/>
          </a:xfrm>
          <a:prstGeom prst="rect">
            <a:avLst/>
          </a:prstGeom>
          <a:noFill/>
          <a:ln/>
        </p:spPr>
        <p:txBody>
          <a:bodyPr wrap="square" lIns="0" tIns="0" rIns="0" bIns="0" rtlCol="0" anchor="t">
            <a:spAutoFit/>
          </a:bodyPr>
          <a:lstStyle/>
          <a:p>
            <a:pPr marL="0" indent="0" algn="l">
              <a:lnSpc>
                <a:spcPts val="1600"/>
              </a:lnSpc>
              <a:buNone/>
            </a:pPr>
            <a:r>
              <a:rPr lang="en-US" sz="987" b="1" dirty="0">
                <a:solidFill>
                  <a:srgbClr val="444444"/>
                </a:solidFill>
              </a:rPr>
              <a:t>환경적 영향:</a:t>
            </a:r>
            <a:r>
              <a:rPr lang="en-US" sz="1050" dirty="0">
                <a:solidFill>
                  <a:srgbClr val="444444"/>
                </a:solidFill>
              </a:rPr>
              <a:t> 불필요한 배회 주행으로 인한 탄소 배출량 </a:t>
            </a:r>
            <a:r>
              <a:rPr lang="en-US" sz="1050" dirty="0" err="1">
                <a:solidFill>
                  <a:srgbClr val="444444"/>
                </a:solidFill>
              </a:rPr>
              <a:t>증가는</a:t>
            </a:r>
            <a:r>
              <a:rPr lang="en-US" sz="1050" dirty="0">
                <a:solidFill>
                  <a:srgbClr val="444444"/>
                </a:solidFill>
              </a:rPr>
              <a:t> </a:t>
            </a:r>
            <a:r>
              <a:rPr lang="en-US" sz="1050" dirty="0" err="1">
                <a:solidFill>
                  <a:srgbClr val="444444"/>
                </a:solidFill>
              </a:rPr>
              <a:t>스마트</a:t>
            </a:r>
            <a:r>
              <a:rPr lang="en-US" sz="1050" dirty="0">
                <a:solidFill>
                  <a:srgbClr val="444444"/>
                </a:solidFill>
              </a:rPr>
              <a:t> </a:t>
            </a:r>
            <a:r>
              <a:rPr lang="en-US" sz="1050" dirty="0" err="1">
                <a:solidFill>
                  <a:srgbClr val="444444"/>
                </a:solidFill>
              </a:rPr>
              <a:t>시티가</a:t>
            </a:r>
            <a:r>
              <a:rPr lang="en-US" sz="1050" dirty="0">
                <a:solidFill>
                  <a:srgbClr val="444444"/>
                </a:solidFill>
              </a:rPr>
              <a:t> 해결해야 할 핵심 과제입니다.</a:t>
            </a:r>
            <a:endParaRPr lang="en-US" sz="987" dirty="0"/>
          </a:p>
        </p:txBody>
      </p:sp>
      <p:pic>
        <p:nvPicPr>
          <p:cNvPr id="12" name="Image 1" descr="preencoded.png"/>
          <p:cNvPicPr>
            <a:picLocks noChangeAspect="1"/>
          </p:cNvPicPr>
          <p:nvPr/>
        </p:nvPicPr>
        <p:blipFill>
          <a:blip r:embed="rId4"/>
          <a:stretch>
            <a:fillRect/>
          </a:stretch>
        </p:blipFill>
        <p:spPr>
          <a:xfrm>
            <a:off x="5406703" y="1069777"/>
            <a:ext cx="3307556" cy="2286000"/>
          </a:xfrm>
          <a:prstGeom prst="rect">
            <a:avLst/>
          </a:prstGeom>
        </p:spPr>
      </p:pic>
      <p:sp>
        <p:nvSpPr>
          <p:cNvPr id="13" name="Text 9"/>
          <p:cNvSpPr/>
          <p:nvPr/>
        </p:nvSpPr>
        <p:spPr>
          <a:xfrm>
            <a:off x="6697559" y="1897559"/>
            <a:ext cx="726960" cy="466130"/>
          </a:xfrm>
          <a:prstGeom prst="rect">
            <a:avLst/>
          </a:prstGeom>
          <a:noFill/>
          <a:ln/>
        </p:spPr>
        <p:txBody>
          <a:bodyPr wrap="none" lIns="0" tIns="0" rIns="0" bIns="0" rtlCol="0" anchor="t">
            <a:spAutoFit/>
          </a:bodyPr>
          <a:lstStyle/>
          <a:p>
            <a:pPr marL="0" indent="0" algn="ctr">
              <a:lnSpc>
                <a:spcPts val="3200"/>
              </a:lnSpc>
              <a:buNone/>
            </a:pPr>
            <a:r>
              <a:rPr lang="en-US" sz="2436" b="1" dirty="0">
                <a:solidFill>
                  <a:srgbClr val="0052CC"/>
                </a:solidFill>
              </a:rPr>
              <a:t>30%</a:t>
            </a:r>
            <a:endParaRPr lang="en-US" sz="2436" dirty="0"/>
          </a:p>
        </p:txBody>
      </p:sp>
      <p:sp>
        <p:nvSpPr>
          <p:cNvPr id="14" name="Text 10"/>
          <p:cNvSpPr/>
          <p:nvPr/>
        </p:nvSpPr>
        <p:spPr>
          <a:xfrm>
            <a:off x="6697559" y="2363688"/>
            <a:ext cx="726960" cy="164306"/>
          </a:xfrm>
          <a:prstGeom prst="rect">
            <a:avLst/>
          </a:prstGeom>
          <a:noFill/>
          <a:ln/>
        </p:spPr>
        <p:txBody>
          <a:bodyPr wrap="none" lIns="0" tIns="0" rIns="0" bIns="0" rtlCol="0" anchor="t">
            <a:spAutoFit/>
          </a:bodyPr>
          <a:lstStyle/>
          <a:p>
            <a:pPr marL="0" indent="0" algn="ctr">
              <a:lnSpc>
                <a:spcPts val="1100"/>
              </a:lnSpc>
              <a:buNone/>
            </a:pPr>
            <a:r>
              <a:rPr lang="en-US" sz="784" b="1" dirty="0">
                <a:solidFill>
                  <a:srgbClr val="666666"/>
                </a:solidFill>
              </a:rPr>
              <a:t>배회 운전 비중</a:t>
            </a:r>
            <a:endParaRPr lang="en-US" sz="784" dirty="0"/>
          </a:p>
        </p:txBody>
      </p:sp>
      <p:sp>
        <p:nvSpPr>
          <p:cNvPr id="15" name="Text 11"/>
          <p:cNvSpPr/>
          <p:nvPr/>
        </p:nvSpPr>
        <p:spPr>
          <a:xfrm>
            <a:off x="6201026" y="3498652"/>
            <a:ext cx="1720025" cy="144661"/>
          </a:xfrm>
          <a:prstGeom prst="rect">
            <a:avLst/>
          </a:prstGeom>
          <a:noFill/>
          <a:ln/>
        </p:spPr>
        <p:txBody>
          <a:bodyPr wrap="none" lIns="0" tIns="0" rIns="0" bIns="0" rtlCol="0" anchor="t">
            <a:spAutoFit/>
          </a:bodyPr>
          <a:lstStyle/>
          <a:p>
            <a:pPr marL="0" indent="0" algn="ctr">
              <a:lnSpc>
                <a:spcPts val="900"/>
              </a:lnSpc>
              <a:buNone/>
            </a:pPr>
            <a:r>
              <a:rPr lang="en-US" sz="727" dirty="0">
                <a:solidFill>
                  <a:srgbClr val="888888"/>
                </a:solidFill>
              </a:rPr>
              <a:t>[도심 전체 교통량 중 주차 탐색 차량 비율]</a:t>
            </a:r>
            <a:endParaRPr lang="en-US" sz="727"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9144000" cy="5156002"/>
          </a:xfrm>
          <a:prstGeom prst="rect">
            <a:avLst/>
          </a:prstGeom>
        </p:spPr>
      </p:pic>
      <p:sp>
        <p:nvSpPr>
          <p:cNvPr id="3" name="Shape 0"/>
          <p:cNvSpPr/>
          <p:nvPr/>
        </p:nvSpPr>
        <p:spPr>
          <a:xfrm>
            <a:off x="428625" y="285750"/>
            <a:ext cx="8286750" cy="498277"/>
          </a:xfrm>
          <a:prstGeom prst="rect">
            <a:avLst/>
          </a:prstGeom>
          <a:solidFill>
            <a:srgbClr val="000000">
              <a:alpha val="0"/>
            </a:srgbClr>
          </a:solidFill>
          <a:ln/>
        </p:spPr>
        <p:txBody>
          <a:bodyPr/>
          <a:lstStyle/>
          <a:p>
            <a:endParaRPr lang="ko-KR" altLang="en-US"/>
          </a:p>
        </p:txBody>
      </p:sp>
      <p:sp>
        <p:nvSpPr>
          <p:cNvPr id="4" name="Shape 1"/>
          <p:cNvSpPr/>
          <p:nvPr/>
        </p:nvSpPr>
        <p:spPr>
          <a:xfrm>
            <a:off x="428625" y="285750"/>
            <a:ext cx="71438" cy="498277"/>
          </a:xfrm>
          <a:prstGeom prst="rect">
            <a:avLst/>
          </a:prstGeom>
          <a:solidFill>
            <a:srgbClr val="0052CC"/>
          </a:solidFill>
          <a:ln/>
        </p:spPr>
        <p:txBody>
          <a:bodyPr/>
          <a:lstStyle/>
          <a:p>
            <a:endParaRPr lang="ko-KR" altLang="en-US"/>
          </a:p>
        </p:txBody>
      </p:sp>
      <p:sp>
        <p:nvSpPr>
          <p:cNvPr id="5" name="Text 2"/>
          <p:cNvSpPr/>
          <p:nvPr/>
        </p:nvSpPr>
        <p:spPr>
          <a:xfrm>
            <a:off x="571500" y="336550"/>
            <a:ext cx="4117537" cy="387222"/>
          </a:xfrm>
          <a:prstGeom prst="rect">
            <a:avLst/>
          </a:prstGeom>
          <a:noFill/>
          <a:ln/>
        </p:spPr>
        <p:txBody>
          <a:bodyPr wrap="none" lIns="0" tIns="0" rIns="0" bIns="0" rtlCol="0" anchor="t">
            <a:spAutoFit/>
          </a:bodyPr>
          <a:lstStyle/>
          <a:p>
            <a:pPr marL="0" indent="0" algn="l">
              <a:lnSpc>
                <a:spcPts val="3200"/>
              </a:lnSpc>
              <a:buNone/>
            </a:pPr>
            <a:r>
              <a:rPr lang="ko-KR" altLang="en-US" sz="2436" b="1" kern="0" spc="-1" dirty="0">
                <a:solidFill>
                  <a:srgbClr val="1A1A1A"/>
                </a:solidFill>
              </a:rPr>
              <a:t>연구배경 </a:t>
            </a:r>
            <a:r>
              <a:rPr lang="en-US" altLang="ko-KR" sz="2436" b="1" kern="0" spc="-1" dirty="0">
                <a:solidFill>
                  <a:srgbClr val="1A1A1A"/>
                </a:solidFill>
              </a:rPr>
              <a:t>: </a:t>
            </a:r>
            <a:r>
              <a:rPr lang="en-US" sz="2436" b="1" kern="0" spc="-1" dirty="0" err="1">
                <a:solidFill>
                  <a:srgbClr val="1A1A1A"/>
                </a:solidFill>
              </a:rPr>
              <a:t>정보의</a:t>
            </a:r>
            <a:r>
              <a:rPr lang="en-US" sz="2436" b="1" kern="0" spc="-1" dirty="0">
                <a:solidFill>
                  <a:srgbClr val="1A1A1A"/>
                </a:solidFill>
              </a:rPr>
              <a:t> </a:t>
            </a:r>
            <a:r>
              <a:rPr lang="en-US" sz="2436" b="1" kern="0" spc="-1" dirty="0" err="1">
                <a:solidFill>
                  <a:srgbClr val="1A1A1A"/>
                </a:solidFill>
              </a:rPr>
              <a:t>비대칭</a:t>
            </a:r>
            <a:r>
              <a:rPr lang="en-US" sz="2436" b="1" kern="0" spc="-1" dirty="0">
                <a:solidFill>
                  <a:srgbClr val="1A1A1A"/>
                </a:solidFill>
              </a:rPr>
              <a:t> </a:t>
            </a:r>
            <a:r>
              <a:rPr lang="en-US" sz="2436" b="1" kern="0" spc="-1" dirty="0" err="1">
                <a:solidFill>
                  <a:srgbClr val="1A1A1A"/>
                </a:solidFill>
              </a:rPr>
              <a:t>해소</a:t>
            </a:r>
            <a:endParaRPr lang="en-US" sz="2436" dirty="0"/>
          </a:p>
        </p:txBody>
      </p:sp>
      <p:sp>
        <p:nvSpPr>
          <p:cNvPr id="6" name="Shape 3"/>
          <p:cNvSpPr/>
          <p:nvPr/>
        </p:nvSpPr>
        <p:spPr>
          <a:xfrm>
            <a:off x="428625" y="998339"/>
            <a:ext cx="8286750" cy="757238"/>
          </a:xfrm>
          <a:prstGeom prst="rect">
            <a:avLst/>
          </a:prstGeom>
          <a:solidFill>
            <a:srgbClr val="F8F9FA"/>
          </a:solidFill>
          <a:ln/>
        </p:spPr>
        <p:txBody>
          <a:bodyPr/>
          <a:lstStyle/>
          <a:p>
            <a:endParaRPr lang="ko-KR" altLang="en-US"/>
          </a:p>
        </p:txBody>
      </p:sp>
      <p:sp>
        <p:nvSpPr>
          <p:cNvPr id="7" name="Shape 4"/>
          <p:cNvSpPr/>
          <p:nvPr/>
        </p:nvSpPr>
        <p:spPr>
          <a:xfrm>
            <a:off x="428625" y="998339"/>
            <a:ext cx="35719" cy="757238"/>
          </a:xfrm>
          <a:prstGeom prst="rect">
            <a:avLst/>
          </a:prstGeom>
          <a:solidFill>
            <a:srgbClr val="FFA500"/>
          </a:solidFill>
          <a:ln/>
        </p:spPr>
        <p:txBody>
          <a:bodyPr/>
          <a:lstStyle/>
          <a:p>
            <a:endParaRPr lang="ko-KR" altLang="en-US"/>
          </a:p>
        </p:txBody>
      </p:sp>
      <p:sp>
        <p:nvSpPr>
          <p:cNvPr id="8" name="Text 5"/>
          <p:cNvSpPr/>
          <p:nvPr/>
        </p:nvSpPr>
        <p:spPr>
          <a:xfrm>
            <a:off x="571500" y="1141214"/>
            <a:ext cx="8001000" cy="471488"/>
          </a:xfrm>
          <a:prstGeom prst="rect">
            <a:avLst/>
          </a:prstGeom>
          <a:noFill/>
          <a:ln/>
        </p:spPr>
        <p:txBody>
          <a:bodyPr wrap="square" lIns="0" tIns="0" rIns="0" bIns="0" rtlCol="0" anchor="t">
            <a:spAutoFit/>
          </a:bodyPr>
          <a:lstStyle/>
          <a:p>
            <a:pPr marL="0" indent="0" algn="l">
              <a:lnSpc>
                <a:spcPts val="1900"/>
              </a:lnSpc>
              <a:buNone/>
            </a:pPr>
            <a:r>
              <a:rPr lang="en-US" sz="1090" b="1" dirty="0">
                <a:solidFill>
                  <a:srgbClr val="1A1A1A"/>
                </a:solidFill>
              </a:rPr>
              <a:t>정보의 비대칭(Information Asymmetry)</a:t>
            </a:r>
            <a:r>
              <a:rPr lang="en-US" sz="1159" dirty="0">
                <a:solidFill>
                  <a:srgbClr val="444444"/>
                </a:solidFill>
              </a:rPr>
              <a:t>이란 거래 당사자 간에 보유한 정보의 양에 차이가 있는 상태를 말합니다.
 주차장 상황에서는 </a:t>
            </a:r>
            <a:r>
              <a:rPr lang="en-US" sz="1090" b="1" dirty="0">
                <a:solidFill>
                  <a:srgbClr val="1A1A1A"/>
                </a:solidFill>
              </a:rPr>
              <a:t>'주차장은 빈자리를 알지만, 운전자는 모르는 격차'</a:t>
            </a:r>
            <a:r>
              <a:rPr lang="en-US" sz="1159" dirty="0">
                <a:solidFill>
                  <a:srgbClr val="444444"/>
                </a:solidFill>
              </a:rPr>
              <a:t>가 탐색 비용을 발생시킵니다.</a:t>
            </a:r>
            <a:endParaRPr lang="en-US" sz="1090" dirty="0"/>
          </a:p>
        </p:txBody>
      </p:sp>
      <p:sp>
        <p:nvSpPr>
          <p:cNvPr id="9" name="Shape 6"/>
          <p:cNvSpPr/>
          <p:nvPr/>
        </p:nvSpPr>
        <p:spPr>
          <a:xfrm>
            <a:off x="428625" y="1969889"/>
            <a:ext cx="3591492" cy="2900363"/>
          </a:xfrm>
          <a:prstGeom prst="rect">
            <a:avLst/>
          </a:prstGeom>
          <a:solidFill>
            <a:srgbClr val="FFFFFF"/>
          </a:solidFill>
          <a:ln w="9144">
            <a:solidFill>
              <a:srgbClr val="E0E0E0"/>
            </a:solidFill>
            <a:prstDash val="solid"/>
          </a:ln>
        </p:spPr>
        <p:txBody>
          <a:bodyPr/>
          <a:lstStyle/>
          <a:p>
            <a:endParaRPr lang="ko-KR" altLang="en-US"/>
          </a:p>
        </p:txBody>
      </p:sp>
      <p:pic>
        <p:nvPicPr>
          <p:cNvPr id="10" name="Image 1" descr="preencoded.png"/>
          <p:cNvPicPr>
            <a:picLocks noChangeAspect="1"/>
          </p:cNvPicPr>
          <p:nvPr/>
        </p:nvPicPr>
        <p:blipFill>
          <a:blip r:embed="rId4"/>
          <a:stretch>
            <a:fillRect/>
          </a:stretch>
        </p:blipFill>
        <p:spPr>
          <a:xfrm>
            <a:off x="2000948" y="2184202"/>
            <a:ext cx="446484" cy="357188"/>
          </a:xfrm>
          <a:prstGeom prst="rect">
            <a:avLst/>
          </a:prstGeom>
        </p:spPr>
      </p:pic>
      <p:sp>
        <p:nvSpPr>
          <p:cNvPr id="11" name="Text 7"/>
          <p:cNvSpPr/>
          <p:nvPr/>
        </p:nvSpPr>
        <p:spPr>
          <a:xfrm>
            <a:off x="1665558" y="2648545"/>
            <a:ext cx="1117293" cy="228268"/>
          </a:xfrm>
          <a:prstGeom prst="rect">
            <a:avLst/>
          </a:prstGeom>
          <a:noFill/>
          <a:ln/>
        </p:spPr>
        <p:txBody>
          <a:bodyPr wrap="none" lIns="0" tIns="0" rIns="0" bIns="0" rtlCol="0" anchor="t">
            <a:spAutoFit/>
          </a:bodyPr>
          <a:lstStyle/>
          <a:p>
            <a:pPr marL="0" indent="0" algn="ctr">
              <a:lnSpc>
                <a:spcPts val="1900"/>
              </a:lnSpc>
              <a:buNone/>
            </a:pPr>
            <a:r>
              <a:rPr lang="en-US" sz="1397" b="1" dirty="0" err="1">
                <a:solidFill>
                  <a:srgbClr val="FF4D4F"/>
                </a:solidFill>
              </a:rPr>
              <a:t>정보의</a:t>
            </a:r>
            <a:r>
              <a:rPr lang="en-US" sz="1397" b="1" dirty="0">
                <a:solidFill>
                  <a:srgbClr val="FF4D4F"/>
                </a:solidFill>
              </a:rPr>
              <a:t> </a:t>
            </a:r>
            <a:r>
              <a:rPr lang="en-US" sz="1397" b="1" dirty="0" err="1">
                <a:solidFill>
                  <a:srgbClr val="FF4D4F"/>
                </a:solidFill>
              </a:rPr>
              <a:t>비대칭</a:t>
            </a:r>
            <a:endParaRPr lang="en-US" sz="1397" dirty="0"/>
          </a:p>
        </p:txBody>
      </p:sp>
      <p:sp>
        <p:nvSpPr>
          <p:cNvPr id="12" name="Shape 8"/>
          <p:cNvSpPr/>
          <p:nvPr/>
        </p:nvSpPr>
        <p:spPr>
          <a:xfrm>
            <a:off x="642938" y="3187898"/>
            <a:ext cx="3162533" cy="417909"/>
          </a:xfrm>
          <a:prstGeom prst="rect">
            <a:avLst/>
          </a:prstGeom>
          <a:solidFill>
            <a:srgbClr val="FFF1F0"/>
          </a:solidFill>
          <a:ln w="9144">
            <a:solidFill>
              <a:srgbClr val="FFA39E"/>
            </a:solidFill>
            <a:prstDash val="solid"/>
          </a:ln>
        </p:spPr>
        <p:txBody>
          <a:bodyPr/>
          <a:lstStyle/>
          <a:p>
            <a:endParaRPr lang="ko-KR" altLang="en-US"/>
          </a:p>
        </p:txBody>
      </p:sp>
      <p:pic>
        <p:nvPicPr>
          <p:cNvPr id="13" name="Image 2" descr="preencoded.png"/>
          <p:cNvPicPr>
            <a:picLocks noChangeAspect="1"/>
          </p:cNvPicPr>
          <p:nvPr/>
        </p:nvPicPr>
        <p:blipFill>
          <a:blip r:embed="rId5"/>
          <a:stretch>
            <a:fillRect/>
          </a:stretch>
        </p:blipFill>
        <p:spPr>
          <a:xfrm>
            <a:off x="750094" y="3325416"/>
            <a:ext cx="96441" cy="128588"/>
          </a:xfrm>
          <a:prstGeom prst="rect">
            <a:avLst/>
          </a:prstGeom>
        </p:spPr>
      </p:pic>
      <p:sp>
        <p:nvSpPr>
          <p:cNvPr id="14" name="Text 9"/>
          <p:cNvSpPr/>
          <p:nvPr/>
        </p:nvSpPr>
        <p:spPr>
          <a:xfrm>
            <a:off x="953691" y="3295055"/>
            <a:ext cx="1438294" cy="189309"/>
          </a:xfrm>
          <a:prstGeom prst="rect">
            <a:avLst/>
          </a:prstGeom>
          <a:noFill/>
          <a:ln/>
        </p:spPr>
        <p:txBody>
          <a:bodyPr wrap="none" lIns="0" tIns="0" rIns="0" bIns="0" rtlCol="0" anchor="t">
            <a:spAutoFit/>
          </a:bodyPr>
          <a:lstStyle/>
          <a:p>
            <a:pPr marL="0" indent="0" algn="l">
              <a:lnSpc>
                <a:spcPts val="1200"/>
              </a:lnSpc>
              <a:buNone/>
            </a:pPr>
            <a:r>
              <a:rPr lang="en-US" sz="885" b="1" dirty="0">
                <a:solidFill>
                  <a:srgbClr val="000000"/>
                </a:solidFill>
              </a:rPr>
              <a:t>주차장:</a:t>
            </a:r>
            <a:r>
              <a:rPr lang="en-US" sz="942" dirty="0">
                <a:solidFill>
                  <a:srgbClr val="000000"/>
                </a:solidFill>
              </a:rPr>
              <a:t> 빈자리 데이터 보유</a:t>
            </a:r>
            <a:endParaRPr lang="en-US" sz="885" dirty="0"/>
          </a:p>
        </p:txBody>
      </p:sp>
      <p:sp>
        <p:nvSpPr>
          <p:cNvPr id="15" name="Shape 10"/>
          <p:cNvSpPr/>
          <p:nvPr/>
        </p:nvSpPr>
        <p:spPr>
          <a:xfrm>
            <a:off x="642938" y="3698677"/>
            <a:ext cx="3162533" cy="417909"/>
          </a:xfrm>
          <a:prstGeom prst="rect">
            <a:avLst/>
          </a:prstGeom>
          <a:solidFill>
            <a:srgbClr val="FFF1F0"/>
          </a:solidFill>
          <a:ln w="9144">
            <a:solidFill>
              <a:srgbClr val="FFA39E"/>
            </a:solidFill>
            <a:prstDash val="solid"/>
          </a:ln>
        </p:spPr>
        <p:txBody>
          <a:bodyPr/>
          <a:lstStyle/>
          <a:p>
            <a:endParaRPr lang="ko-KR" altLang="en-US"/>
          </a:p>
        </p:txBody>
      </p:sp>
      <p:pic>
        <p:nvPicPr>
          <p:cNvPr id="16" name="Image 3" descr="preencoded.png"/>
          <p:cNvPicPr>
            <a:picLocks noChangeAspect="1"/>
          </p:cNvPicPr>
          <p:nvPr/>
        </p:nvPicPr>
        <p:blipFill>
          <a:blip r:embed="rId6"/>
          <a:stretch>
            <a:fillRect/>
          </a:stretch>
        </p:blipFill>
        <p:spPr>
          <a:xfrm>
            <a:off x="750094" y="3836194"/>
            <a:ext cx="128588" cy="128588"/>
          </a:xfrm>
          <a:prstGeom prst="rect">
            <a:avLst/>
          </a:prstGeom>
        </p:spPr>
      </p:pic>
      <p:sp>
        <p:nvSpPr>
          <p:cNvPr id="17" name="Text 11"/>
          <p:cNvSpPr/>
          <p:nvPr/>
        </p:nvSpPr>
        <p:spPr>
          <a:xfrm>
            <a:off x="985838" y="3805833"/>
            <a:ext cx="1739057" cy="189309"/>
          </a:xfrm>
          <a:prstGeom prst="rect">
            <a:avLst/>
          </a:prstGeom>
          <a:noFill/>
          <a:ln/>
        </p:spPr>
        <p:txBody>
          <a:bodyPr wrap="none" lIns="0" tIns="0" rIns="0" bIns="0" rtlCol="0" anchor="t">
            <a:spAutoFit/>
          </a:bodyPr>
          <a:lstStyle/>
          <a:p>
            <a:pPr marL="0" indent="0" algn="l">
              <a:lnSpc>
                <a:spcPts val="1200"/>
              </a:lnSpc>
              <a:buNone/>
            </a:pPr>
            <a:r>
              <a:rPr lang="en-US" sz="885" b="1" dirty="0">
                <a:solidFill>
                  <a:srgbClr val="000000"/>
                </a:solidFill>
              </a:rPr>
              <a:t>운전자:</a:t>
            </a:r>
            <a:r>
              <a:rPr lang="en-US" sz="942" dirty="0">
                <a:solidFill>
                  <a:srgbClr val="000000"/>
                </a:solidFill>
              </a:rPr>
              <a:t> 빈자리 정보 없음 (Blind)</a:t>
            </a:r>
            <a:endParaRPr lang="en-US" sz="885" dirty="0"/>
          </a:p>
        </p:txBody>
      </p:sp>
      <p:sp>
        <p:nvSpPr>
          <p:cNvPr id="18" name="Shape 12"/>
          <p:cNvSpPr/>
          <p:nvPr/>
        </p:nvSpPr>
        <p:spPr>
          <a:xfrm>
            <a:off x="642938" y="4209455"/>
            <a:ext cx="3162533" cy="403622"/>
          </a:xfrm>
          <a:prstGeom prst="rect">
            <a:avLst/>
          </a:prstGeom>
          <a:solidFill>
            <a:srgbClr val="1A1A1A"/>
          </a:solidFill>
          <a:ln/>
        </p:spPr>
        <p:txBody>
          <a:bodyPr/>
          <a:lstStyle/>
          <a:p>
            <a:endParaRPr lang="ko-KR" altLang="en-US"/>
          </a:p>
        </p:txBody>
      </p:sp>
      <p:pic>
        <p:nvPicPr>
          <p:cNvPr id="19" name="Image 4" descr="preencoded.png"/>
          <p:cNvPicPr>
            <a:picLocks noChangeAspect="1"/>
          </p:cNvPicPr>
          <p:nvPr/>
        </p:nvPicPr>
        <p:blipFill>
          <a:blip r:embed="rId7"/>
          <a:stretch>
            <a:fillRect/>
          </a:stretch>
        </p:blipFill>
        <p:spPr>
          <a:xfrm>
            <a:off x="750094" y="4346972"/>
            <a:ext cx="128588" cy="128588"/>
          </a:xfrm>
          <a:prstGeom prst="rect">
            <a:avLst/>
          </a:prstGeom>
        </p:spPr>
      </p:pic>
      <p:sp>
        <p:nvSpPr>
          <p:cNvPr id="20" name="Text 13"/>
          <p:cNvSpPr/>
          <p:nvPr/>
        </p:nvSpPr>
        <p:spPr>
          <a:xfrm>
            <a:off x="985838" y="4316611"/>
            <a:ext cx="1741763" cy="189309"/>
          </a:xfrm>
          <a:prstGeom prst="rect">
            <a:avLst/>
          </a:prstGeom>
          <a:noFill/>
          <a:ln/>
        </p:spPr>
        <p:txBody>
          <a:bodyPr wrap="none" lIns="0" tIns="0" rIns="0" bIns="0" rtlCol="0" anchor="t">
            <a:spAutoFit/>
          </a:bodyPr>
          <a:lstStyle/>
          <a:p>
            <a:pPr marL="0" indent="0" algn="l">
              <a:lnSpc>
                <a:spcPts val="1200"/>
              </a:lnSpc>
              <a:buNone/>
            </a:pPr>
            <a:r>
              <a:rPr lang="en-US" sz="885" b="1" dirty="0">
                <a:solidFill>
                  <a:srgbClr val="FFFFFF"/>
                </a:solidFill>
              </a:rPr>
              <a:t>결과:</a:t>
            </a:r>
            <a:r>
              <a:rPr lang="en-US" sz="942" dirty="0">
                <a:solidFill>
                  <a:srgbClr val="FFFFFF"/>
                </a:solidFill>
              </a:rPr>
              <a:t> 운에 맡기는 배회 운전 발생</a:t>
            </a:r>
            <a:endParaRPr lang="en-US" sz="885" dirty="0"/>
          </a:p>
        </p:txBody>
      </p:sp>
      <p:pic>
        <p:nvPicPr>
          <p:cNvPr id="21" name="Image 5" descr="preencoded.png"/>
          <p:cNvPicPr>
            <a:picLocks noChangeAspect="1"/>
          </p:cNvPicPr>
          <p:nvPr/>
        </p:nvPicPr>
        <p:blipFill>
          <a:blip r:embed="rId8"/>
          <a:stretch>
            <a:fillRect/>
          </a:stretch>
        </p:blipFill>
        <p:spPr>
          <a:xfrm>
            <a:off x="4428818" y="2995017"/>
            <a:ext cx="285750" cy="285750"/>
          </a:xfrm>
          <a:prstGeom prst="rect">
            <a:avLst/>
          </a:prstGeom>
        </p:spPr>
      </p:pic>
      <p:sp>
        <p:nvSpPr>
          <p:cNvPr id="22" name="Text 14"/>
          <p:cNvSpPr/>
          <p:nvPr/>
        </p:nvSpPr>
        <p:spPr>
          <a:xfrm>
            <a:off x="4305533" y="3352205"/>
            <a:ext cx="532321" cy="492919"/>
          </a:xfrm>
          <a:prstGeom prst="rect">
            <a:avLst/>
          </a:prstGeom>
          <a:noFill/>
          <a:ln/>
        </p:spPr>
        <p:txBody>
          <a:bodyPr wrap="square" lIns="0" tIns="0" rIns="0" bIns="0" rtlCol="0" anchor="t">
            <a:spAutoFit/>
          </a:bodyPr>
          <a:lstStyle/>
          <a:p>
            <a:pPr marL="0" indent="0" algn="ctr">
              <a:lnSpc>
                <a:spcPts val="1100"/>
              </a:lnSpc>
              <a:buNone/>
            </a:pPr>
            <a:r>
              <a:rPr lang="en-US" sz="784" b="1" dirty="0">
                <a:solidFill>
                  <a:srgbClr val="0052CC"/>
                </a:solidFill>
              </a:rPr>
              <a:t>IoT 기반
데이터 공유</a:t>
            </a:r>
            <a:endParaRPr lang="en-US" sz="784" dirty="0"/>
          </a:p>
        </p:txBody>
      </p:sp>
      <p:sp>
        <p:nvSpPr>
          <p:cNvPr id="23" name="Shape 15"/>
          <p:cNvSpPr/>
          <p:nvPr/>
        </p:nvSpPr>
        <p:spPr>
          <a:xfrm>
            <a:off x="5123604" y="1969889"/>
            <a:ext cx="3591771" cy="2900363"/>
          </a:xfrm>
          <a:prstGeom prst="rect">
            <a:avLst/>
          </a:prstGeom>
          <a:solidFill>
            <a:srgbClr val="FFFFFF"/>
          </a:solidFill>
          <a:ln w="9144">
            <a:solidFill>
              <a:srgbClr val="E0E0E0"/>
            </a:solidFill>
            <a:prstDash val="solid"/>
          </a:ln>
        </p:spPr>
        <p:txBody>
          <a:bodyPr/>
          <a:lstStyle/>
          <a:p>
            <a:endParaRPr lang="ko-KR" altLang="en-US"/>
          </a:p>
        </p:txBody>
      </p:sp>
      <p:pic>
        <p:nvPicPr>
          <p:cNvPr id="24" name="Image 6" descr="preencoded.png"/>
          <p:cNvPicPr>
            <a:picLocks noChangeAspect="1"/>
          </p:cNvPicPr>
          <p:nvPr/>
        </p:nvPicPr>
        <p:blipFill>
          <a:blip r:embed="rId9"/>
          <a:stretch>
            <a:fillRect/>
          </a:stretch>
        </p:blipFill>
        <p:spPr>
          <a:xfrm>
            <a:off x="6718725" y="2184202"/>
            <a:ext cx="401836" cy="357188"/>
          </a:xfrm>
          <a:prstGeom prst="rect">
            <a:avLst/>
          </a:prstGeom>
        </p:spPr>
      </p:pic>
      <p:sp>
        <p:nvSpPr>
          <p:cNvPr id="25" name="Text 16"/>
          <p:cNvSpPr/>
          <p:nvPr/>
        </p:nvSpPr>
        <p:spPr>
          <a:xfrm>
            <a:off x="6450779" y="2648545"/>
            <a:ext cx="937756" cy="228268"/>
          </a:xfrm>
          <a:prstGeom prst="rect">
            <a:avLst/>
          </a:prstGeom>
          <a:noFill/>
          <a:ln/>
        </p:spPr>
        <p:txBody>
          <a:bodyPr wrap="none" lIns="0" tIns="0" rIns="0" bIns="0" rtlCol="0" anchor="t">
            <a:spAutoFit/>
          </a:bodyPr>
          <a:lstStyle/>
          <a:p>
            <a:pPr marL="0" indent="0" algn="ctr">
              <a:lnSpc>
                <a:spcPts val="1900"/>
              </a:lnSpc>
              <a:buNone/>
            </a:pPr>
            <a:r>
              <a:rPr lang="en-US" sz="1397" b="1" dirty="0" err="1">
                <a:solidFill>
                  <a:srgbClr val="0052CC"/>
                </a:solidFill>
              </a:rPr>
              <a:t>정보의</a:t>
            </a:r>
            <a:r>
              <a:rPr lang="en-US" sz="1397" b="1" dirty="0">
                <a:solidFill>
                  <a:srgbClr val="0052CC"/>
                </a:solidFill>
              </a:rPr>
              <a:t> </a:t>
            </a:r>
            <a:r>
              <a:rPr lang="en-US" sz="1397" b="1" dirty="0" err="1">
                <a:solidFill>
                  <a:srgbClr val="0052CC"/>
                </a:solidFill>
              </a:rPr>
              <a:t>해소</a:t>
            </a:r>
            <a:endParaRPr lang="en-US" sz="1397" dirty="0"/>
          </a:p>
        </p:txBody>
      </p:sp>
      <p:sp>
        <p:nvSpPr>
          <p:cNvPr id="26" name="Shape 17"/>
          <p:cNvSpPr/>
          <p:nvPr/>
        </p:nvSpPr>
        <p:spPr>
          <a:xfrm>
            <a:off x="5338251" y="3187898"/>
            <a:ext cx="3162812" cy="417909"/>
          </a:xfrm>
          <a:prstGeom prst="rect">
            <a:avLst/>
          </a:prstGeom>
          <a:solidFill>
            <a:srgbClr val="E6F7FF"/>
          </a:solidFill>
          <a:ln w="9144">
            <a:solidFill>
              <a:srgbClr val="91D5FF"/>
            </a:solidFill>
            <a:prstDash val="solid"/>
          </a:ln>
        </p:spPr>
        <p:txBody>
          <a:bodyPr/>
          <a:lstStyle/>
          <a:p>
            <a:endParaRPr lang="ko-KR" altLang="en-US"/>
          </a:p>
        </p:txBody>
      </p:sp>
      <p:pic>
        <p:nvPicPr>
          <p:cNvPr id="27" name="Image 7" descr="preencoded.png"/>
          <p:cNvPicPr>
            <a:picLocks noChangeAspect="1"/>
          </p:cNvPicPr>
          <p:nvPr/>
        </p:nvPicPr>
        <p:blipFill>
          <a:blip r:embed="rId10"/>
          <a:stretch>
            <a:fillRect/>
          </a:stretch>
        </p:blipFill>
        <p:spPr>
          <a:xfrm>
            <a:off x="5445407" y="3325416"/>
            <a:ext cx="128588" cy="128588"/>
          </a:xfrm>
          <a:prstGeom prst="rect">
            <a:avLst/>
          </a:prstGeom>
        </p:spPr>
      </p:pic>
      <p:sp>
        <p:nvSpPr>
          <p:cNvPr id="28" name="Text 18"/>
          <p:cNvSpPr/>
          <p:nvPr/>
        </p:nvSpPr>
        <p:spPr>
          <a:xfrm>
            <a:off x="5681151" y="3295055"/>
            <a:ext cx="1590015" cy="189309"/>
          </a:xfrm>
          <a:prstGeom prst="rect">
            <a:avLst/>
          </a:prstGeom>
          <a:noFill/>
          <a:ln/>
        </p:spPr>
        <p:txBody>
          <a:bodyPr wrap="none" lIns="0" tIns="0" rIns="0" bIns="0" rtlCol="0" anchor="t">
            <a:spAutoFit/>
          </a:bodyPr>
          <a:lstStyle/>
          <a:p>
            <a:pPr marL="0" indent="0" algn="l">
              <a:lnSpc>
                <a:spcPts val="1200"/>
              </a:lnSpc>
              <a:buNone/>
            </a:pPr>
            <a:r>
              <a:rPr lang="en-US" sz="885" b="1" dirty="0">
                <a:solidFill>
                  <a:srgbClr val="000000"/>
                </a:solidFill>
              </a:rPr>
              <a:t>센서:</a:t>
            </a:r>
            <a:r>
              <a:rPr lang="en-US" sz="942" dirty="0">
                <a:solidFill>
                  <a:srgbClr val="000000"/>
                </a:solidFill>
              </a:rPr>
              <a:t> 실시간 점유 데이터 수집</a:t>
            </a:r>
            <a:endParaRPr lang="en-US" sz="885" dirty="0"/>
          </a:p>
        </p:txBody>
      </p:sp>
      <p:sp>
        <p:nvSpPr>
          <p:cNvPr id="29" name="Shape 19"/>
          <p:cNvSpPr/>
          <p:nvPr/>
        </p:nvSpPr>
        <p:spPr>
          <a:xfrm>
            <a:off x="5338251" y="3698677"/>
            <a:ext cx="3162812" cy="417909"/>
          </a:xfrm>
          <a:prstGeom prst="rect">
            <a:avLst/>
          </a:prstGeom>
          <a:solidFill>
            <a:srgbClr val="E6F7FF"/>
          </a:solidFill>
          <a:ln w="9144">
            <a:solidFill>
              <a:srgbClr val="91D5FF"/>
            </a:solidFill>
            <a:prstDash val="solid"/>
          </a:ln>
        </p:spPr>
        <p:txBody>
          <a:bodyPr/>
          <a:lstStyle/>
          <a:p>
            <a:endParaRPr lang="ko-KR" altLang="en-US"/>
          </a:p>
        </p:txBody>
      </p:sp>
      <p:pic>
        <p:nvPicPr>
          <p:cNvPr id="30" name="Image 8" descr="preencoded.png"/>
          <p:cNvPicPr>
            <a:picLocks noChangeAspect="1"/>
          </p:cNvPicPr>
          <p:nvPr/>
        </p:nvPicPr>
        <p:blipFill>
          <a:blip r:embed="rId11"/>
          <a:stretch>
            <a:fillRect/>
          </a:stretch>
        </p:blipFill>
        <p:spPr>
          <a:xfrm>
            <a:off x="5445407" y="3836194"/>
            <a:ext cx="160734" cy="128588"/>
          </a:xfrm>
          <a:prstGeom prst="rect">
            <a:avLst/>
          </a:prstGeom>
        </p:spPr>
      </p:pic>
      <p:sp>
        <p:nvSpPr>
          <p:cNvPr id="31" name="Text 20"/>
          <p:cNvSpPr/>
          <p:nvPr/>
        </p:nvSpPr>
        <p:spPr>
          <a:xfrm>
            <a:off x="5713298" y="3805833"/>
            <a:ext cx="1756163" cy="189309"/>
          </a:xfrm>
          <a:prstGeom prst="rect">
            <a:avLst/>
          </a:prstGeom>
          <a:noFill/>
          <a:ln/>
        </p:spPr>
        <p:txBody>
          <a:bodyPr wrap="none" lIns="0" tIns="0" rIns="0" bIns="0" rtlCol="0" anchor="t">
            <a:spAutoFit/>
          </a:bodyPr>
          <a:lstStyle/>
          <a:p>
            <a:pPr marL="0" indent="0" algn="l">
              <a:lnSpc>
                <a:spcPts val="1200"/>
              </a:lnSpc>
              <a:buNone/>
            </a:pPr>
            <a:r>
              <a:rPr lang="en-US" sz="885" b="1" dirty="0">
                <a:solidFill>
                  <a:srgbClr val="000000"/>
                </a:solidFill>
              </a:rPr>
              <a:t>운전자:</a:t>
            </a:r>
            <a:r>
              <a:rPr lang="en-US" sz="942" dirty="0">
                <a:solidFill>
                  <a:srgbClr val="000000"/>
                </a:solidFill>
              </a:rPr>
              <a:t> 웹/앱으로 정보 즉시 공유</a:t>
            </a:r>
            <a:endParaRPr lang="en-US" sz="885" dirty="0"/>
          </a:p>
        </p:txBody>
      </p:sp>
      <p:sp>
        <p:nvSpPr>
          <p:cNvPr id="32" name="Shape 21"/>
          <p:cNvSpPr/>
          <p:nvPr/>
        </p:nvSpPr>
        <p:spPr>
          <a:xfrm>
            <a:off x="5338251" y="4209455"/>
            <a:ext cx="3162812" cy="403622"/>
          </a:xfrm>
          <a:prstGeom prst="rect">
            <a:avLst/>
          </a:prstGeom>
          <a:solidFill>
            <a:srgbClr val="0052CC"/>
          </a:solidFill>
          <a:ln/>
        </p:spPr>
        <p:txBody>
          <a:bodyPr/>
          <a:lstStyle/>
          <a:p>
            <a:endParaRPr lang="ko-KR" altLang="en-US"/>
          </a:p>
        </p:txBody>
      </p:sp>
      <p:pic>
        <p:nvPicPr>
          <p:cNvPr id="33" name="Image 9" descr="preencoded.png"/>
          <p:cNvPicPr>
            <a:picLocks noChangeAspect="1"/>
          </p:cNvPicPr>
          <p:nvPr/>
        </p:nvPicPr>
        <p:blipFill>
          <a:blip r:embed="rId12"/>
          <a:stretch>
            <a:fillRect/>
          </a:stretch>
        </p:blipFill>
        <p:spPr>
          <a:xfrm>
            <a:off x="5445407" y="4346972"/>
            <a:ext cx="128588" cy="128588"/>
          </a:xfrm>
          <a:prstGeom prst="rect">
            <a:avLst/>
          </a:prstGeom>
        </p:spPr>
      </p:pic>
      <p:sp>
        <p:nvSpPr>
          <p:cNvPr id="34" name="Text 22"/>
          <p:cNvSpPr/>
          <p:nvPr/>
        </p:nvSpPr>
        <p:spPr>
          <a:xfrm>
            <a:off x="5681151" y="4316611"/>
            <a:ext cx="1590015" cy="189309"/>
          </a:xfrm>
          <a:prstGeom prst="rect">
            <a:avLst/>
          </a:prstGeom>
          <a:noFill/>
          <a:ln/>
        </p:spPr>
        <p:txBody>
          <a:bodyPr wrap="none" lIns="0" tIns="0" rIns="0" bIns="0" rtlCol="0" anchor="t">
            <a:spAutoFit/>
          </a:bodyPr>
          <a:lstStyle/>
          <a:p>
            <a:pPr marL="0" indent="0" algn="l">
              <a:lnSpc>
                <a:spcPts val="1200"/>
              </a:lnSpc>
              <a:buNone/>
            </a:pPr>
            <a:r>
              <a:rPr lang="en-US" sz="885" b="1" dirty="0">
                <a:solidFill>
                  <a:srgbClr val="FFFFFF"/>
                </a:solidFill>
              </a:rPr>
              <a:t>결과:</a:t>
            </a:r>
            <a:r>
              <a:rPr lang="en-US" sz="942" dirty="0">
                <a:solidFill>
                  <a:srgbClr val="FFFFFF"/>
                </a:solidFill>
              </a:rPr>
              <a:t> 예측 가능한 목적지 탐색</a:t>
            </a:r>
            <a:endParaRPr lang="en-US" sz="885"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3" name="Image 0" descr="preencoded.png"/>
          <p:cNvPicPr>
            <a:picLocks noChangeAspect="1"/>
          </p:cNvPicPr>
          <p:nvPr/>
        </p:nvPicPr>
        <p:blipFill>
          <a:blip r:embed="rId3"/>
          <a:stretch>
            <a:fillRect/>
          </a:stretch>
        </p:blipFill>
        <p:spPr>
          <a:xfrm>
            <a:off x="0" y="0"/>
            <a:ext cx="9144000" cy="5143500"/>
          </a:xfrm>
          <a:prstGeom prst="rect">
            <a:avLst/>
          </a:prstGeom>
        </p:spPr>
      </p:pic>
      <p:sp>
        <p:nvSpPr>
          <p:cNvPr id="4" name="Shape 0"/>
          <p:cNvSpPr/>
          <p:nvPr/>
        </p:nvSpPr>
        <p:spPr>
          <a:xfrm>
            <a:off x="285750" y="171450"/>
            <a:ext cx="8572500" cy="691158"/>
          </a:xfrm>
          <a:prstGeom prst="rect">
            <a:avLst/>
          </a:prstGeom>
          <a:solidFill>
            <a:srgbClr val="000000">
              <a:alpha val="0"/>
            </a:srgbClr>
          </a:solidFill>
          <a:ln/>
        </p:spPr>
        <p:txBody>
          <a:bodyPr/>
          <a:lstStyle/>
          <a:p>
            <a:endParaRPr lang="ko-KR" altLang="en-US"/>
          </a:p>
        </p:txBody>
      </p:sp>
      <p:sp>
        <p:nvSpPr>
          <p:cNvPr id="5" name="Shape 1"/>
          <p:cNvSpPr/>
          <p:nvPr/>
        </p:nvSpPr>
        <p:spPr>
          <a:xfrm>
            <a:off x="285750" y="171450"/>
            <a:ext cx="71438" cy="691158"/>
          </a:xfrm>
          <a:prstGeom prst="rect">
            <a:avLst/>
          </a:prstGeom>
          <a:solidFill>
            <a:srgbClr val="0052CC"/>
          </a:solidFill>
          <a:ln/>
        </p:spPr>
        <p:txBody>
          <a:bodyPr/>
          <a:lstStyle/>
          <a:p>
            <a:endParaRPr lang="ko-KR" altLang="en-US"/>
          </a:p>
        </p:txBody>
      </p:sp>
      <p:sp>
        <p:nvSpPr>
          <p:cNvPr id="6" name="Text 2"/>
          <p:cNvSpPr/>
          <p:nvPr/>
        </p:nvSpPr>
        <p:spPr>
          <a:xfrm>
            <a:off x="414962" y="288666"/>
            <a:ext cx="8429625" cy="466130"/>
          </a:xfrm>
          <a:prstGeom prst="rect">
            <a:avLst/>
          </a:prstGeom>
          <a:noFill/>
          <a:ln/>
        </p:spPr>
        <p:txBody>
          <a:bodyPr wrap="none" lIns="0" tIns="0" rIns="0" bIns="0" rtlCol="0" anchor="t">
            <a:spAutoFit/>
          </a:bodyPr>
          <a:lstStyle/>
          <a:p>
            <a:pPr marL="0" indent="0" algn="l">
              <a:lnSpc>
                <a:spcPts val="3200"/>
              </a:lnSpc>
              <a:buNone/>
            </a:pPr>
            <a:r>
              <a:rPr lang="en-US" sz="2436" b="1" kern="0" spc="-1" dirty="0">
                <a:solidFill>
                  <a:srgbClr val="1A1A1A"/>
                </a:solidFill>
              </a:rPr>
              <a:t>SYSTEM ARCHITECTURE</a:t>
            </a:r>
            <a:endParaRPr lang="en-US" sz="2436" dirty="0"/>
          </a:p>
        </p:txBody>
      </p:sp>
      <p:sp>
        <p:nvSpPr>
          <p:cNvPr id="8" name="Shape 4"/>
          <p:cNvSpPr/>
          <p:nvPr/>
        </p:nvSpPr>
        <p:spPr>
          <a:xfrm>
            <a:off x="285750" y="1005483"/>
            <a:ext cx="2743200" cy="3475434"/>
          </a:xfrm>
          <a:prstGeom prst="rect">
            <a:avLst/>
          </a:prstGeom>
          <a:solidFill>
            <a:srgbClr val="FFFFFF"/>
          </a:solidFill>
          <a:ln w="9144">
            <a:solidFill>
              <a:srgbClr val="E0E0E0"/>
            </a:solidFill>
            <a:prstDash val="solid"/>
          </a:ln>
        </p:spPr>
        <p:txBody>
          <a:bodyPr/>
          <a:lstStyle/>
          <a:p>
            <a:endParaRPr lang="ko-KR" altLang="en-US"/>
          </a:p>
        </p:txBody>
      </p:sp>
      <p:sp>
        <p:nvSpPr>
          <p:cNvPr id="9" name="Text 5"/>
          <p:cNvSpPr/>
          <p:nvPr/>
        </p:nvSpPr>
        <p:spPr>
          <a:xfrm>
            <a:off x="357188" y="1076920"/>
            <a:ext cx="2600325" cy="266105"/>
          </a:xfrm>
          <a:prstGeom prst="rect">
            <a:avLst/>
          </a:prstGeom>
          <a:noFill/>
          <a:ln/>
        </p:spPr>
        <p:txBody>
          <a:bodyPr wrap="square" lIns="0" tIns="34036" rIns="0" bIns="34036" rtlCol="0" anchor="t">
            <a:spAutoFit/>
          </a:bodyPr>
          <a:lstStyle/>
          <a:p>
            <a:pPr marL="0" indent="0" algn="ctr">
              <a:lnSpc>
                <a:spcPts val="1400"/>
              </a:lnSpc>
              <a:buNone/>
            </a:pPr>
            <a:r>
              <a:rPr lang="en-US" sz="987" b="1" dirty="0">
                <a:solidFill>
                  <a:srgbClr val="0052CC"/>
                </a:solidFill>
              </a:rPr>
              <a:t>Sensing Unit</a:t>
            </a:r>
            <a:endParaRPr lang="en-US" sz="987" dirty="0"/>
          </a:p>
        </p:txBody>
      </p:sp>
      <p:pic>
        <p:nvPicPr>
          <p:cNvPr id="10" name="Image 1" descr="preencoded.png"/>
          <p:cNvPicPr>
            <a:picLocks noChangeAspect="1"/>
          </p:cNvPicPr>
          <p:nvPr/>
        </p:nvPicPr>
        <p:blipFill>
          <a:blip r:embed="rId4"/>
          <a:srcRect l="30659" t="8539" r="31602" b="704"/>
          <a:stretch>
            <a:fillRect/>
          </a:stretch>
        </p:blipFill>
        <p:spPr>
          <a:xfrm>
            <a:off x="1209942" y="1306540"/>
            <a:ext cx="845960" cy="762919"/>
          </a:xfrm>
          <a:prstGeom prst="rect">
            <a:avLst/>
          </a:prstGeom>
        </p:spPr>
      </p:pic>
      <p:sp>
        <p:nvSpPr>
          <p:cNvPr id="11" name="Text 6"/>
          <p:cNvSpPr/>
          <p:nvPr/>
        </p:nvSpPr>
        <p:spPr>
          <a:xfrm>
            <a:off x="800100" y="2075518"/>
            <a:ext cx="1714500" cy="233958"/>
          </a:xfrm>
          <a:prstGeom prst="rect">
            <a:avLst/>
          </a:prstGeom>
          <a:noFill/>
          <a:ln/>
        </p:spPr>
        <p:txBody>
          <a:bodyPr wrap="none" lIns="0" tIns="0" rIns="0" bIns="0" rtlCol="0" anchor="t">
            <a:spAutoFit/>
          </a:bodyPr>
          <a:lstStyle/>
          <a:p>
            <a:pPr marL="0" indent="0" algn="ctr">
              <a:lnSpc>
                <a:spcPts val="1600"/>
              </a:lnSpc>
              <a:buNone/>
            </a:pPr>
            <a:r>
              <a:rPr lang="en-US" sz="1193" b="1" dirty="0">
                <a:solidFill>
                  <a:srgbClr val="1A1A1A"/>
                </a:solidFill>
              </a:rPr>
              <a:t>Arduino Uno</a:t>
            </a:r>
            <a:endParaRPr lang="en-US" sz="1193" dirty="0"/>
          </a:p>
        </p:txBody>
      </p:sp>
      <p:pic>
        <p:nvPicPr>
          <p:cNvPr id="12" name="Image 2" descr="preencoded.png"/>
          <p:cNvPicPr>
            <a:picLocks noChangeAspect="1"/>
          </p:cNvPicPr>
          <p:nvPr/>
        </p:nvPicPr>
        <p:blipFill>
          <a:blip r:embed="rId5"/>
          <a:srcRect l="31283" t="1" r="30677" b="9465"/>
          <a:stretch>
            <a:fillRect/>
          </a:stretch>
        </p:blipFill>
        <p:spPr>
          <a:xfrm>
            <a:off x="1281380" y="2232785"/>
            <a:ext cx="774522" cy="576051"/>
          </a:xfrm>
          <a:prstGeom prst="rect">
            <a:avLst/>
          </a:prstGeom>
        </p:spPr>
      </p:pic>
      <p:sp>
        <p:nvSpPr>
          <p:cNvPr id="13" name="Text 7"/>
          <p:cNvSpPr/>
          <p:nvPr/>
        </p:nvSpPr>
        <p:spPr>
          <a:xfrm>
            <a:off x="1085850" y="2797140"/>
            <a:ext cx="1143000" cy="175022"/>
          </a:xfrm>
          <a:prstGeom prst="rect">
            <a:avLst/>
          </a:prstGeom>
          <a:noFill/>
          <a:ln/>
        </p:spPr>
        <p:txBody>
          <a:bodyPr wrap="none" lIns="0" tIns="0" rIns="0" bIns="0" rtlCol="0" anchor="t">
            <a:spAutoFit/>
          </a:bodyPr>
          <a:lstStyle/>
          <a:p>
            <a:pPr marL="0" indent="0" algn="ctr">
              <a:lnSpc>
                <a:spcPts val="1200"/>
              </a:lnSpc>
              <a:buNone/>
            </a:pPr>
            <a:r>
              <a:rPr lang="en-US" sz="885" b="1" dirty="0">
                <a:solidFill>
                  <a:srgbClr val="333333"/>
                </a:solidFill>
              </a:rPr>
              <a:t>WiFi (ESP-01)</a:t>
            </a:r>
            <a:endParaRPr lang="en-US" sz="885" dirty="0"/>
          </a:p>
        </p:txBody>
      </p:sp>
      <p:sp>
        <p:nvSpPr>
          <p:cNvPr id="15" name="Text 8"/>
          <p:cNvSpPr/>
          <p:nvPr/>
        </p:nvSpPr>
        <p:spPr>
          <a:xfrm>
            <a:off x="857242" y="3489929"/>
            <a:ext cx="200376" cy="145361"/>
          </a:xfrm>
          <a:prstGeom prst="rect">
            <a:avLst/>
          </a:prstGeom>
          <a:noFill/>
          <a:ln/>
        </p:spPr>
        <p:txBody>
          <a:bodyPr wrap="none" lIns="0" tIns="0" rIns="0" bIns="0" rtlCol="0" anchor="t">
            <a:spAutoFit/>
          </a:bodyPr>
          <a:lstStyle/>
          <a:p>
            <a:pPr marL="0" indent="0" algn="ctr">
              <a:lnSpc>
                <a:spcPts val="1200"/>
              </a:lnSpc>
              <a:buNone/>
            </a:pPr>
            <a:r>
              <a:rPr lang="en-US" sz="885" b="1" dirty="0">
                <a:solidFill>
                  <a:srgbClr val="333333"/>
                </a:solidFill>
              </a:rPr>
              <a:t>RGB</a:t>
            </a:r>
            <a:endParaRPr lang="en-US" sz="885" dirty="0"/>
          </a:p>
        </p:txBody>
      </p:sp>
      <p:pic>
        <p:nvPicPr>
          <p:cNvPr id="16" name="Image 4" descr="preencoded.png"/>
          <p:cNvPicPr>
            <a:picLocks noChangeAspect="1"/>
          </p:cNvPicPr>
          <p:nvPr/>
        </p:nvPicPr>
        <p:blipFill>
          <a:blip r:embed="rId6"/>
          <a:stretch>
            <a:fillRect/>
          </a:stretch>
        </p:blipFill>
        <p:spPr>
          <a:xfrm>
            <a:off x="1850371" y="3012580"/>
            <a:ext cx="857250" cy="357188"/>
          </a:xfrm>
          <a:prstGeom prst="rect">
            <a:avLst/>
          </a:prstGeom>
        </p:spPr>
      </p:pic>
      <p:sp>
        <p:nvSpPr>
          <p:cNvPr id="17" name="Text 9"/>
          <p:cNvSpPr/>
          <p:nvPr/>
        </p:nvSpPr>
        <p:spPr>
          <a:xfrm>
            <a:off x="1772166" y="3379650"/>
            <a:ext cx="1013659" cy="175022"/>
          </a:xfrm>
          <a:prstGeom prst="rect">
            <a:avLst/>
          </a:prstGeom>
          <a:noFill/>
          <a:ln/>
        </p:spPr>
        <p:txBody>
          <a:bodyPr wrap="none" lIns="0" tIns="0" rIns="0" bIns="0" rtlCol="0" anchor="t">
            <a:spAutoFit/>
          </a:bodyPr>
          <a:lstStyle/>
          <a:p>
            <a:pPr marL="0" indent="0" algn="ctr">
              <a:lnSpc>
                <a:spcPts val="1200"/>
              </a:lnSpc>
              <a:buNone/>
            </a:pPr>
            <a:r>
              <a:rPr lang="en-US" sz="885" b="1" dirty="0">
                <a:solidFill>
                  <a:srgbClr val="333333"/>
                </a:solidFill>
              </a:rPr>
              <a:t>IR Sensor (S061)</a:t>
            </a:r>
            <a:endParaRPr lang="en-US" sz="885" dirty="0"/>
          </a:p>
        </p:txBody>
      </p:sp>
      <p:sp>
        <p:nvSpPr>
          <p:cNvPr id="18" name="Shape 10"/>
          <p:cNvSpPr/>
          <p:nvPr/>
        </p:nvSpPr>
        <p:spPr>
          <a:xfrm>
            <a:off x="3200400" y="1005483"/>
            <a:ext cx="2743200" cy="3691533"/>
          </a:xfrm>
          <a:prstGeom prst="rect">
            <a:avLst/>
          </a:prstGeom>
          <a:solidFill>
            <a:srgbClr val="FFFFFF"/>
          </a:solidFill>
          <a:ln w="18288">
            <a:solidFill>
              <a:srgbClr val="0052CC"/>
            </a:solidFill>
            <a:prstDash val="solid"/>
          </a:ln>
        </p:spPr>
        <p:txBody>
          <a:bodyPr/>
          <a:lstStyle/>
          <a:p>
            <a:endParaRPr lang="ko-KR" altLang="en-US"/>
          </a:p>
        </p:txBody>
      </p:sp>
      <p:sp>
        <p:nvSpPr>
          <p:cNvPr id="19" name="Shape 11"/>
          <p:cNvSpPr/>
          <p:nvPr/>
        </p:nvSpPr>
        <p:spPr>
          <a:xfrm>
            <a:off x="3271838" y="1076920"/>
            <a:ext cx="2600325" cy="266105"/>
          </a:xfrm>
          <a:prstGeom prst="rect">
            <a:avLst/>
          </a:prstGeom>
          <a:solidFill>
            <a:srgbClr val="0052CC"/>
          </a:solidFill>
          <a:ln/>
        </p:spPr>
        <p:txBody>
          <a:bodyPr/>
          <a:lstStyle/>
          <a:p>
            <a:endParaRPr lang="ko-KR" altLang="en-US"/>
          </a:p>
        </p:txBody>
      </p:sp>
      <p:sp>
        <p:nvSpPr>
          <p:cNvPr id="20" name="Shape 12"/>
          <p:cNvSpPr/>
          <p:nvPr/>
        </p:nvSpPr>
        <p:spPr>
          <a:xfrm>
            <a:off x="3271838" y="1328738"/>
            <a:ext cx="2600325" cy="14288"/>
          </a:xfrm>
          <a:prstGeom prst="rect">
            <a:avLst/>
          </a:prstGeom>
          <a:solidFill>
            <a:srgbClr val="F0F0F0"/>
          </a:solidFill>
          <a:ln/>
        </p:spPr>
        <p:txBody>
          <a:bodyPr/>
          <a:lstStyle/>
          <a:p>
            <a:endParaRPr lang="ko-KR" altLang="en-US"/>
          </a:p>
        </p:txBody>
      </p:sp>
      <p:sp>
        <p:nvSpPr>
          <p:cNvPr id="21" name="Text 13"/>
          <p:cNvSpPr/>
          <p:nvPr/>
        </p:nvSpPr>
        <p:spPr>
          <a:xfrm>
            <a:off x="3271838" y="1076920"/>
            <a:ext cx="2600325" cy="266105"/>
          </a:xfrm>
          <a:prstGeom prst="rect">
            <a:avLst/>
          </a:prstGeom>
          <a:noFill/>
          <a:ln/>
        </p:spPr>
        <p:txBody>
          <a:bodyPr wrap="square" lIns="0" tIns="34036" rIns="0" bIns="34036" rtlCol="0" anchor="t">
            <a:spAutoFit/>
          </a:bodyPr>
          <a:lstStyle/>
          <a:p>
            <a:pPr marL="0" indent="0" algn="ctr">
              <a:lnSpc>
                <a:spcPts val="1400"/>
              </a:lnSpc>
              <a:buNone/>
            </a:pPr>
            <a:r>
              <a:rPr lang="en-US" sz="987" b="1" dirty="0">
                <a:solidFill>
                  <a:srgbClr val="FFFFFF"/>
                </a:solidFill>
              </a:rPr>
              <a:t>Central Control Unit</a:t>
            </a:r>
            <a:endParaRPr lang="en-US" sz="987" dirty="0"/>
          </a:p>
        </p:txBody>
      </p:sp>
      <p:pic>
        <p:nvPicPr>
          <p:cNvPr id="22" name="Image 5" descr="preencoded.png"/>
          <p:cNvPicPr>
            <a:picLocks noChangeAspect="1"/>
          </p:cNvPicPr>
          <p:nvPr/>
        </p:nvPicPr>
        <p:blipFill>
          <a:blip r:embed="rId7"/>
          <a:stretch>
            <a:fillRect/>
          </a:stretch>
        </p:blipFill>
        <p:spPr>
          <a:xfrm>
            <a:off x="4286250" y="1414463"/>
            <a:ext cx="571500" cy="428625"/>
          </a:xfrm>
          <a:prstGeom prst="rect">
            <a:avLst/>
          </a:prstGeom>
        </p:spPr>
      </p:pic>
      <p:sp>
        <p:nvSpPr>
          <p:cNvPr id="23" name="Text 14"/>
          <p:cNvSpPr/>
          <p:nvPr/>
        </p:nvSpPr>
        <p:spPr>
          <a:xfrm>
            <a:off x="3271838" y="1919883"/>
            <a:ext cx="2600325" cy="194667"/>
          </a:xfrm>
          <a:prstGeom prst="rect">
            <a:avLst/>
          </a:prstGeom>
          <a:noFill/>
          <a:ln/>
        </p:spPr>
        <p:txBody>
          <a:bodyPr wrap="none" lIns="0" tIns="0" rIns="0" bIns="0" rtlCol="0" anchor="t">
            <a:spAutoFit/>
          </a:bodyPr>
          <a:lstStyle/>
          <a:p>
            <a:pPr marL="0" indent="0" algn="ctr">
              <a:lnSpc>
                <a:spcPts val="1400"/>
              </a:lnSpc>
              <a:buNone/>
            </a:pPr>
            <a:r>
              <a:rPr lang="en-US" sz="987" b="1" dirty="0">
                <a:solidFill>
                  <a:srgbClr val="1A1A1A"/>
                </a:solidFill>
              </a:rPr>
              <a:t>MariaDB</a:t>
            </a:r>
            <a:endParaRPr lang="en-US" sz="987" dirty="0"/>
          </a:p>
        </p:txBody>
      </p:sp>
      <p:pic>
        <p:nvPicPr>
          <p:cNvPr id="24" name="Image 6" descr="preencoded.png"/>
          <p:cNvPicPr>
            <a:picLocks noChangeAspect="1"/>
          </p:cNvPicPr>
          <p:nvPr/>
        </p:nvPicPr>
        <p:blipFill>
          <a:blip r:embed="rId8"/>
          <a:stretch>
            <a:fillRect/>
          </a:stretch>
        </p:blipFill>
        <p:spPr>
          <a:xfrm>
            <a:off x="4527352" y="2185988"/>
            <a:ext cx="89297" cy="114300"/>
          </a:xfrm>
          <a:prstGeom prst="rect">
            <a:avLst/>
          </a:prstGeom>
        </p:spPr>
      </p:pic>
      <p:pic>
        <p:nvPicPr>
          <p:cNvPr id="25" name="Image 7" descr="preencoded.png"/>
          <p:cNvPicPr>
            <a:picLocks noChangeAspect="1"/>
          </p:cNvPicPr>
          <p:nvPr/>
        </p:nvPicPr>
        <p:blipFill>
          <a:blip r:embed="rId9"/>
          <a:stretch>
            <a:fillRect/>
          </a:stretch>
        </p:blipFill>
        <p:spPr>
          <a:xfrm>
            <a:off x="4527352" y="2300288"/>
            <a:ext cx="89297" cy="114300"/>
          </a:xfrm>
          <a:prstGeom prst="rect">
            <a:avLst/>
          </a:prstGeom>
        </p:spPr>
      </p:pic>
      <p:pic>
        <p:nvPicPr>
          <p:cNvPr id="26" name="Image 8" descr="preencoded.png"/>
          <p:cNvPicPr>
            <a:picLocks noChangeAspect="1"/>
          </p:cNvPicPr>
          <p:nvPr/>
        </p:nvPicPr>
        <p:blipFill>
          <a:blip r:embed="rId10"/>
          <a:srcRect l="14911" r="14910" b="4686"/>
          <a:stretch>
            <a:fillRect/>
          </a:stretch>
        </p:blipFill>
        <p:spPr>
          <a:xfrm>
            <a:off x="3955159" y="2476763"/>
            <a:ext cx="1233681" cy="753996"/>
          </a:xfrm>
          <a:prstGeom prst="rect">
            <a:avLst/>
          </a:prstGeom>
        </p:spPr>
      </p:pic>
      <p:sp>
        <p:nvSpPr>
          <p:cNvPr id="27" name="Text 15"/>
          <p:cNvSpPr/>
          <p:nvPr/>
        </p:nvSpPr>
        <p:spPr>
          <a:xfrm>
            <a:off x="3857625" y="3257882"/>
            <a:ext cx="1428750" cy="233958"/>
          </a:xfrm>
          <a:prstGeom prst="rect">
            <a:avLst/>
          </a:prstGeom>
          <a:noFill/>
          <a:ln/>
        </p:spPr>
        <p:txBody>
          <a:bodyPr wrap="none" lIns="0" tIns="0" rIns="0" bIns="0" rtlCol="0" anchor="t">
            <a:spAutoFit/>
          </a:bodyPr>
          <a:lstStyle/>
          <a:p>
            <a:pPr marL="0" indent="0" algn="ctr">
              <a:lnSpc>
                <a:spcPts val="1600"/>
              </a:lnSpc>
              <a:buNone/>
            </a:pPr>
            <a:r>
              <a:rPr lang="en-US" sz="1193" b="1" dirty="0">
                <a:solidFill>
                  <a:srgbClr val="1A1A1A"/>
                </a:solidFill>
              </a:rPr>
              <a:t>Raspberry Pi 4</a:t>
            </a:r>
            <a:endParaRPr lang="en-US" sz="1193" dirty="0"/>
          </a:p>
        </p:txBody>
      </p:sp>
      <p:pic>
        <p:nvPicPr>
          <p:cNvPr id="28" name="Image 9" descr="preencoded.png"/>
          <p:cNvPicPr>
            <a:picLocks noChangeAspect="1"/>
          </p:cNvPicPr>
          <p:nvPr/>
        </p:nvPicPr>
        <p:blipFill>
          <a:blip r:embed="rId11"/>
          <a:stretch>
            <a:fillRect/>
          </a:stretch>
        </p:blipFill>
        <p:spPr>
          <a:xfrm>
            <a:off x="4527352" y="3554016"/>
            <a:ext cx="89297" cy="114300"/>
          </a:xfrm>
          <a:prstGeom prst="rect">
            <a:avLst/>
          </a:prstGeom>
        </p:spPr>
      </p:pic>
      <p:pic>
        <p:nvPicPr>
          <p:cNvPr id="29" name="Image 10" descr="preencoded.png"/>
          <p:cNvPicPr>
            <a:picLocks noChangeAspect="1"/>
          </p:cNvPicPr>
          <p:nvPr/>
        </p:nvPicPr>
        <p:blipFill>
          <a:blip r:embed="rId12"/>
          <a:stretch>
            <a:fillRect/>
          </a:stretch>
        </p:blipFill>
        <p:spPr>
          <a:xfrm>
            <a:off x="4527352" y="3668316"/>
            <a:ext cx="89297" cy="114300"/>
          </a:xfrm>
          <a:prstGeom prst="rect">
            <a:avLst/>
          </a:prstGeom>
        </p:spPr>
      </p:pic>
      <p:pic>
        <p:nvPicPr>
          <p:cNvPr id="30" name="Image 11" descr="preencoded.png"/>
          <p:cNvPicPr>
            <a:picLocks noChangeAspect="1"/>
          </p:cNvPicPr>
          <p:nvPr/>
        </p:nvPicPr>
        <p:blipFill>
          <a:blip r:embed="rId13"/>
          <a:stretch>
            <a:fillRect/>
          </a:stretch>
        </p:blipFill>
        <p:spPr>
          <a:xfrm>
            <a:off x="4286250" y="3854053"/>
            <a:ext cx="571500" cy="428625"/>
          </a:xfrm>
          <a:prstGeom prst="rect">
            <a:avLst/>
          </a:prstGeom>
        </p:spPr>
      </p:pic>
      <p:sp>
        <p:nvSpPr>
          <p:cNvPr id="31" name="Text 16"/>
          <p:cNvSpPr/>
          <p:nvPr/>
        </p:nvSpPr>
        <p:spPr>
          <a:xfrm>
            <a:off x="3271838" y="4359473"/>
            <a:ext cx="2600325" cy="194667"/>
          </a:xfrm>
          <a:prstGeom prst="rect">
            <a:avLst/>
          </a:prstGeom>
          <a:noFill/>
          <a:ln/>
        </p:spPr>
        <p:txBody>
          <a:bodyPr wrap="none" lIns="0" tIns="0" rIns="0" bIns="0" rtlCol="0" anchor="t">
            <a:spAutoFit/>
          </a:bodyPr>
          <a:lstStyle/>
          <a:p>
            <a:pPr marL="0" indent="0" algn="ctr">
              <a:lnSpc>
                <a:spcPts val="1400"/>
              </a:lnSpc>
              <a:buNone/>
            </a:pPr>
            <a:r>
              <a:rPr lang="en-US" sz="987" b="1" dirty="0">
                <a:solidFill>
                  <a:srgbClr val="1A1A1A"/>
                </a:solidFill>
              </a:rPr>
              <a:t>Android Client</a:t>
            </a:r>
            <a:endParaRPr lang="en-US" sz="987" dirty="0"/>
          </a:p>
        </p:txBody>
      </p:sp>
      <p:sp>
        <p:nvSpPr>
          <p:cNvPr id="32" name="Shape 17"/>
          <p:cNvSpPr/>
          <p:nvPr/>
        </p:nvSpPr>
        <p:spPr>
          <a:xfrm>
            <a:off x="6115050" y="1005483"/>
            <a:ext cx="2743200" cy="3475434"/>
          </a:xfrm>
          <a:prstGeom prst="rect">
            <a:avLst/>
          </a:prstGeom>
          <a:solidFill>
            <a:srgbClr val="FFFFFF"/>
          </a:solidFill>
          <a:ln w="9144">
            <a:solidFill>
              <a:srgbClr val="E0E0E0"/>
            </a:solidFill>
            <a:prstDash val="solid"/>
          </a:ln>
        </p:spPr>
        <p:txBody>
          <a:bodyPr/>
          <a:lstStyle/>
          <a:p>
            <a:endParaRPr lang="ko-KR" altLang="en-US"/>
          </a:p>
        </p:txBody>
      </p:sp>
      <p:sp>
        <p:nvSpPr>
          <p:cNvPr id="33" name="Text 18"/>
          <p:cNvSpPr/>
          <p:nvPr/>
        </p:nvSpPr>
        <p:spPr>
          <a:xfrm>
            <a:off x="6186488" y="1076920"/>
            <a:ext cx="2600325" cy="266105"/>
          </a:xfrm>
          <a:prstGeom prst="rect">
            <a:avLst/>
          </a:prstGeom>
          <a:noFill/>
          <a:ln/>
        </p:spPr>
        <p:txBody>
          <a:bodyPr wrap="square" lIns="0" tIns="34036" rIns="0" bIns="34036" rtlCol="0" anchor="t">
            <a:spAutoFit/>
          </a:bodyPr>
          <a:lstStyle/>
          <a:p>
            <a:pPr marL="0" indent="0" algn="ctr">
              <a:lnSpc>
                <a:spcPts val="1400"/>
              </a:lnSpc>
              <a:buNone/>
            </a:pPr>
            <a:r>
              <a:rPr lang="en-US" sz="987" b="1" dirty="0">
                <a:solidFill>
                  <a:srgbClr val="0052CC"/>
                </a:solidFill>
              </a:rPr>
              <a:t>Control Unit</a:t>
            </a:r>
            <a:endParaRPr lang="en-US" sz="987" dirty="0"/>
          </a:p>
        </p:txBody>
      </p:sp>
      <p:pic>
        <p:nvPicPr>
          <p:cNvPr id="34" name="Image 12" descr="preencoded.png"/>
          <p:cNvPicPr>
            <a:picLocks noChangeAspect="1"/>
          </p:cNvPicPr>
          <p:nvPr/>
        </p:nvPicPr>
        <p:blipFill>
          <a:blip r:embed="rId14"/>
          <a:srcRect l="18182" r="18182" b="80"/>
          <a:stretch>
            <a:fillRect/>
          </a:stretch>
        </p:blipFill>
        <p:spPr>
          <a:xfrm>
            <a:off x="6954375" y="1323994"/>
            <a:ext cx="1118725" cy="718599"/>
          </a:xfrm>
          <a:prstGeom prst="rect">
            <a:avLst/>
          </a:prstGeom>
        </p:spPr>
      </p:pic>
      <p:sp>
        <p:nvSpPr>
          <p:cNvPr id="35" name="Text 19"/>
          <p:cNvSpPr/>
          <p:nvPr/>
        </p:nvSpPr>
        <p:spPr>
          <a:xfrm>
            <a:off x="6700838" y="2119908"/>
            <a:ext cx="1571625" cy="233958"/>
          </a:xfrm>
          <a:prstGeom prst="rect">
            <a:avLst/>
          </a:prstGeom>
          <a:noFill/>
          <a:ln/>
        </p:spPr>
        <p:txBody>
          <a:bodyPr wrap="none" lIns="0" tIns="0" rIns="0" bIns="0" rtlCol="0" anchor="t">
            <a:spAutoFit/>
          </a:bodyPr>
          <a:lstStyle/>
          <a:p>
            <a:pPr marL="0" indent="0" algn="ctr">
              <a:lnSpc>
                <a:spcPts val="1600"/>
              </a:lnSpc>
              <a:buNone/>
            </a:pPr>
            <a:r>
              <a:rPr lang="en-US" sz="1193" b="1" dirty="0">
                <a:solidFill>
                  <a:srgbClr val="1A1A1A"/>
                </a:solidFill>
              </a:rPr>
              <a:t>STM32 Nucleo</a:t>
            </a:r>
            <a:endParaRPr lang="en-US" sz="1193" dirty="0"/>
          </a:p>
        </p:txBody>
      </p:sp>
      <p:pic>
        <p:nvPicPr>
          <p:cNvPr id="36" name="Image 13" descr="preencoded.png"/>
          <p:cNvPicPr>
            <a:picLocks noChangeAspect="1"/>
          </p:cNvPicPr>
          <p:nvPr/>
        </p:nvPicPr>
        <p:blipFill>
          <a:blip r:embed="rId15"/>
          <a:srcRect l="26786" t="11908" r="26785" b="498"/>
          <a:stretch>
            <a:fillRect/>
          </a:stretch>
        </p:blipFill>
        <p:spPr>
          <a:xfrm>
            <a:off x="7076141" y="2369168"/>
            <a:ext cx="857249" cy="577605"/>
          </a:xfrm>
          <a:prstGeom prst="rect">
            <a:avLst/>
          </a:prstGeom>
        </p:spPr>
      </p:pic>
      <p:sp>
        <p:nvSpPr>
          <p:cNvPr id="37" name="Text 20"/>
          <p:cNvSpPr/>
          <p:nvPr/>
        </p:nvSpPr>
        <p:spPr>
          <a:xfrm>
            <a:off x="7004209" y="2849067"/>
            <a:ext cx="1000125" cy="175022"/>
          </a:xfrm>
          <a:prstGeom prst="rect">
            <a:avLst/>
          </a:prstGeom>
          <a:noFill/>
          <a:ln/>
        </p:spPr>
        <p:txBody>
          <a:bodyPr wrap="none" lIns="0" tIns="0" rIns="0" bIns="0" rtlCol="0" anchor="t">
            <a:spAutoFit/>
          </a:bodyPr>
          <a:lstStyle/>
          <a:p>
            <a:pPr marL="0" indent="0" algn="ctr">
              <a:lnSpc>
                <a:spcPts val="1200"/>
              </a:lnSpc>
              <a:buNone/>
            </a:pPr>
            <a:r>
              <a:rPr lang="en-US" sz="885" b="1" dirty="0">
                <a:solidFill>
                  <a:srgbClr val="333333"/>
                </a:solidFill>
              </a:rPr>
              <a:t>Bluetooth</a:t>
            </a:r>
            <a:endParaRPr lang="en-US" sz="885" dirty="0"/>
          </a:p>
        </p:txBody>
      </p:sp>
      <p:pic>
        <p:nvPicPr>
          <p:cNvPr id="38" name="Image 14" descr="preencoded.png"/>
          <p:cNvPicPr>
            <a:picLocks noChangeAspect="1"/>
          </p:cNvPicPr>
          <p:nvPr/>
        </p:nvPicPr>
        <p:blipFill>
          <a:blip r:embed="rId16"/>
          <a:srcRect l="35417" r="31250" b="19316"/>
          <a:stretch>
            <a:fillRect/>
          </a:stretch>
        </p:blipFill>
        <p:spPr>
          <a:xfrm>
            <a:off x="6431069" y="2230946"/>
            <a:ext cx="558202" cy="562972"/>
          </a:xfrm>
          <a:prstGeom prst="rect">
            <a:avLst/>
          </a:prstGeom>
        </p:spPr>
      </p:pic>
      <p:sp>
        <p:nvSpPr>
          <p:cNvPr id="39" name="Text 21"/>
          <p:cNvSpPr/>
          <p:nvPr/>
        </p:nvSpPr>
        <p:spPr>
          <a:xfrm>
            <a:off x="6281545" y="2921716"/>
            <a:ext cx="857250" cy="175022"/>
          </a:xfrm>
          <a:prstGeom prst="rect">
            <a:avLst/>
          </a:prstGeom>
          <a:noFill/>
          <a:ln/>
        </p:spPr>
        <p:txBody>
          <a:bodyPr wrap="none" lIns="0" tIns="0" rIns="0" bIns="0" rtlCol="0" anchor="t">
            <a:spAutoFit/>
          </a:bodyPr>
          <a:lstStyle/>
          <a:p>
            <a:pPr marL="0" indent="0" algn="ctr">
              <a:lnSpc>
                <a:spcPts val="1200"/>
              </a:lnSpc>
              <a:buNone/>
            </a:pPr>
            <a:r>
              <a:rPr lang="en-US" sz="885" b="1" dirty="0">
                <a:solidFill>
                  <a:srgbClr val="333333"/>
                </a:solidFill>
              </a:rPr>
              <a:t>Servo SG90</a:t>
            </a:r>
            <a:endParaRPr lang="en-US" sz="885" dirty="0"/>
          </a:p>
        </p:txBody>
      </p:sp>
      <p:pic>
        <p:nvPicPr>
          <p:cNvPr id="40" name="Image 15" descr="preencoded.png"/>
          <p:cNvPicPr>
            <a:picLocks noChangeAspect="1"/>
          </p:cNvPicPr>
          <p:nvPr/>
        </p:nvPicPr>
        <p:blipFill>
          <a:blip r:embed="rId17"/>
          <a:srcRect l="18669" t="-1893" r="16215" b="10500"/>
          <a:stretch>
            <a:fillRect/>
          </a:stretch>
        </p:blipFill>
        <p:spPr>
          <a:xfrm>
            <a:off x="7933390" y="2407444"/>
            <a:ext cx="778080" cy="455032"/>
          </a:xfrm>
          <a:prstGeom prst="rect">
            <a:avLst/>
          </a:prstGeom>
        </p:spPr>
      </p:pic>
      <p:sp>
        <p:nvSpPr>
          <p:cNvPr id="41" name="Text 22"/>
          <p:cNvSpPr/>
          <p:nvPr/>
        </p:nvSpPr>
        <p:spPr>
          <a:xfrm>
            <a:off x="7893597" y="2848189"/>
            <a:ext cx="857250" cy="175022"/>
          </a:xfrm>
          <a:prstGeom prst="rect">
            <a:avLst/>
          </a:prstGeom>
          <a:noFill/>
          <a:ln/>
        </p:spPr>
        <p:txBody>
          <a:bodyPr wrap="none" lIns="0" tIns="0" rIns="0" bIns="0" rtlCol="0" anchor="t">
            <a:spAutoFit/>
          </a:bodyPr>
          <a:lstStyle/>
          <a:p>
            <a:pPr marL="0" indent="0" algn="ctr">
              <a:lnSpc>
                <a:spcPts val="1200"/>
              </a:lnSpc>
              <a:buNone/>
            </a:pPr>
            <a:r>
              <a:rPr lang="en-US" sz="885" b="1" dirty="0">
                <a:solidFill>
                  <a:srgbClr val="333333"/>
                </a:solidFill>
              </a:rPr>
              <a:t>Ultrasonic</a:t>
            </a:r>
            <a:endParaRPr lang="en-US" sz="885" dirty="0"/>
          </a:p>
        </p:txBody>
      </p:sp>
      <p:pic>
        <p:nvPicPr>
          <p:cNvPr id="42" name="Image 16" descr="preencoded.png"/>
          <p:cNvPicPr>
            <a:picLocks noChangeAspect="1"/>
          </p:cNvPicPr>
          <p:nvPr/>
        </p:nvPicPr>
        <p:blipFill>
          <a:blip r:embed="rId18"/>
          <a:srcRect l="20035" r="19965" b="10893"/>
          <a:stretch>
            <a:fillRect/>
          </a:stretch>
        </p:blipFill>
        <p:spPr>
          <a:xfrm>
            <a:off x="7518316" y="3440412"/>
            <a:ext cx="1256616" cy="466554"/>
          </a:xfrm>
          <a:prstGeom prst="rect">
            <a:avLst/>
          </a:prstGeom>
        </p:spPr>
      </p:pic>
      <p:sp>
        <p:nvSpPr>
          <p:cNvPr id="43" name="Text 23"/>
          <p:cNvSpPr/>
          <p:nvPr/>
        </p:nvSpPr>
        <p:spPr>
          <a:xfrm>
            <a:off x="7336215" y="3926895"/>
            <a:ext cx="1686527" cy="145361"/>
          </a:xfrm>
          <a:prstGeom prst="rect">
            <a:avLst/>
          </a:prstGeom>
          <a:noFill/>
          <a:ln/>
        </p:spPr>
        <p:txBody>
          <a:bodyPr wrap="square" lIns="0" tIns="0" rIns="0" bIns="0" rtlCol="0" anchor="t">
            <a:spAutoFit/>
          </a:bodyPr>
          <a:lstStyle/>
          <a:p>
            <a:pPr marL="0" indent="0" algn="ctr">
              <a:lnSpc>
                <a:spcPts val="1200"/>
              </a:lnSpc>
              <a:buNone/>
            </a:pPr>
            <a:r>
              <a:rPr lang="en-US" sz="885" b="1" dirty="0">
                <a:solidFill>
                  <a:srgbClr val="333333"/>
                </a:solidFill>
              </a:rPr>
              <a:t>I2C LCD</a:t>
            </a:r>
            <a:endParaRPr lang="en-US" sz="885" dirty="0"/>
          </a:p>
        </p:txBody>
      </p:sp>
      <p:pic>
        <p:nvPicPr>
          <p:cNvPr id="44" name="Image 17" descr="preencoded.png"/>
          <p:cNvPicPr>
            <a:picLocks noChangeAspect="1"/>
          </p:cNvPicPr>
          <p:nvPr/>
        </p:nvPicPr>
        <p:blipFill>
          <a:blip r:embed="rId19">
            <a:alphaModFix amt="80000"/>
          </a:blip>
          <a:stretch>
            <a:fillRect/>
          </a:stretch>
        </p:blipFill>
        <p:spPr>
          <a:xfrm>
            <a:off x="2915971" y="2237676"/>
            <a:ext cx="357188" cy="285750"/>
          </a:xfrm>
          <a:prstGeom prst="rect">
            <a:avLst/>
          </a:prstGeom>
        </p:spPr>
      </p:pic>
      <p:sp>
        <p:nvSpPr>
          <p:cNvPr id="45" name="Text 24"/>
          <p:cNvSpPr/>
          <p:nvPr/>
        </p:nvSpPr>
        <p:spPr>
          <a:xfrm>
            <a:off x="2728913" y="2548533"/>
            <a:ext cx="571500" cy="42863"/>
          </a:xfrm>
          <a:prstGeom prst="rect">
            <a:avLst/>
          </a:prstGeom>
          <a:noFill/>
          <a:ln/>
        </p:spPr>
        <p:txBody>
          <a:bodyPr wrap="none" lIns="0" tIns="0" rIns="0" bIns="0" rtlCol="0" anchor="t">
            <a:spAutoFit/>
          </a:bodyPr>
          <a:lstStyle/>
          <a:p>
            <a:pPr marL="0" indent="0" algn="l">
              <a:buNone/>
            </a:pPr>
            <a:endParaRPr lang="en-US" dirty="0"/>
          </a:p>
        </p:txBody>
      </p:sp>
      <p:pic>
        <p:nvPicPr>
          <p:cNvPr id="46" name="Image 18" descr="preencoded.png"/>
          <p:cNvPicPr>
            <a:picLocks noChangeAspect="1"/>
          </p:cNvPicPr>
          <p:nvPr/>
        </p:nvPicPr>
        <p:blipFill>
          <a:blip r:embed="rId20">
            <a:alphaModFix amt="80000"/>
          </a:blip>
          <a:stretch>
            <a:fillRect/>
          </a:stretch>
        </p:blipFill>
        <p:spPr>
          <a:xfrm>
            <a:off x="5942383" y="2211041"/>
            <a:ext cx="272846" cy="436553"/>
          </a:xfrm>
          <a:prstGeom prst="rect">
            <a:avLst/>
          </a:prstGeom>
        </p:spPr>
      </p:pic>
      <p:sp>
        <p:nvSpPr>
          <p:cNvPr id="47" name="Text 25"/>
          <p:cNvSpPr/>
          <p:nvPr/>
        </p:nvSpPr>
        <p:spPr>
          <a:xfrm>
            <a:off x="5843588" y="2548533"/>
            <a:ext cx="571500" cy="42863"/>
          </a:xfrm>
          <a:prstGeom prst="rect">
            <a:avLst/>
          </a:prstGeom>
          <a:noFill/>
          <a:ln/>
        </p:spPr>
        <p:txBody>
          <a:bodyPr wrap="none" lIns="0" tIns="0" rIns="0" bIns="0" rtlCol="0" anchor="t">
            <a:spAutoFit/>
          </a:bodyPr>
          <a:lstStyle/>
          <a:p>
            <a:pPr marL="0" indent="0" algn="l">
              <a:buNone/>
            </a:pPr>
            <a:endParaRPr lang="en-US" dirty="0"/>
          </a:p>
        </p:txBody>
      </p:sp>
      <p:pic>
        <p:nvPicPr>
          <p:cNvPr id="7" name="그림 6">
            <a:extLst>
              <a:ext uri="{FF2B5EF4-FFF2-40B4-BE49-F238E27FC236}">
                <a16:creationId xmlns:a16="http://schemas.microsoft.com/office/drawing/2014/main" id="{ECF29ABE-BA39-109D-58B9-A122AE50C774}"/>
              </a:ext>
            </a:extLst>
          </p:cNvPr>
          <p:cNvPicPr>
            <a:picLocks noChangeAspect="1"/>
          </p:cNvPicPr>
          <p:nvPr/>
        </p:nvPicPr>
        <p:blipFill>
          <a:blip r:embed="rId21"/>
          <a:stretch>
            <a:fillRect/>
          </a:stretch>
        </p:blipFill>
        <p:spPr>
          <a:xfrm>
            <a:off x="1218131" y="3568624"/>
            <a:ext cx="721973" cy="574740"/>
          </a:xfrm>
          <a:prstGeom prst="rect">
            <a:avLst/>
          </a:prstGeom>
        </p:spPr>
      </p:pic>
      <p:sp>
        <p:nvSpPr>
          <p:cNvPr id="48" name="Text 8">
            <a:extLst>
              <a:ext uri="{FF2B5EF4-FFF2-40B4-BE49-F238E27FC236}">
                <a16:creationId xmlns:a16="http://schemas.microsoft.com/office/drawing/2014/main" id="{F320936F-CE2F-FF4E-F38D-A4B55BE78C59}"/>
              </a:ext>
            </a:extLst>
          </p:cNvPr>
          <p:cNvSpPr/>
          <p:nvPr/>
        </p:nvSpPr>
        <p:spPr>
          <a:xfrm>
            <a:off x="1486944" y="4189651"/>
            <a:ext cx="184346" cy="145361"/>
          </a:xfrm>
          <a:prstGeom prst="rect">
            <a:avLst/>
          </a:prstGeom>
          <a:noFill/>
          <a:ln/>
        </p:spPr>
        <p:txBody>
          <a:bodyPr wrap="none" lIns="0" tIns="0" rIns="0" bIns="0" rtlCol="0" anchor="t">
            <a:spAutoFit/>
          </a:bodyPr>
          <a:lstStyle/>
          <a:p>
            <a:pPr marL="0" indent="0" algn="ctr">
              <a:lnSpc>
                <a:spcPts val="1200"/>
              </a:lnSpc>
              <a:buNone/>
            </a:pPr>
            <a:r>
              <a:rPr lang="en-US" sz="885" b="1" dirty="0">
                <a:solidFill>
                  <a:srgbClr val="333333"/>
                </a:solidFill>
              </a:rPr>
              <a:t>CDS</a:t>
            </a:r>
            <a:endParaRPr lang="en-US" sz="885" dirty="0"/>
          </a:p>
        </p:txBody>
      </p:sp>
      <p:pic>
        <p:nvPicPr>
          <p:cNvPr id="50" name="그림 49">
            <a:extLst>
              <a:ext uri="{FF2B5EF4-FFF2-40B4-BE49-F238E27FC236}">
                <a16:creationId xmlns:a16="http://schemas.microsoft.com/office/drawing/2014/main" id="{24460E7F-697F-9CB3-5892-52F062C75523}"/>
              </a:ext>
            </a:extLst>
          </p:cNvPr>
          <p:cNvPicPr>
            <a:picLocks noChangeAspect="1"/>
          </p:cNvPicPr>
          <p:nvPr/>
        </p:nvPicPr>
        <p:blipFill>
          <a:blip r:embed="rId22"/>
          <a:srcRect l="9910" t="15537" r="11398" b="8705"/>
          <a:stretch>
            <a:fillRect/>
          </a:stretch>
        </p:blipFill>
        <p:spPr>
          <a:xfrm>
            <a:off x="607038" y="2834671"/>
            <a:ext cx="693082" cy="616399"/>
          </a:xfrm>
          <a:prstGeom prst="rect">
            <a:avLst/>
          </a:prstGeom>
        </p:spPr>
      </p:pic>
      <p:pic>
        <p:nvPicPr>
          <p:cNvPr id="51" name="그림 50">
            <a:extLst>
              <a:ext uri="{FF2B5EF4-FFF2-40B4-BE49-F238E27FC236}">
                <a16:creationId xmlns:a16="http://schemas.microsoft.com/office/drawing/2014/main" id="{17E9ACE2-28FD-130F-3189-240C2CB24300}"/>
              </a:ext>
            </a:extLst>
          </p:cNvPr>
          <p:cNvPicPr>
            <a:picLocks noChangeAspect="1"/>
          </p:cNvPicPr>
          <p:nvPr/>
        </p:nvPicPr>
        <p:blipFill>
          <a:blip r:embed="rId23"/>
          <a:stretch>
            <a:fillRect/>
          </a:stretch>
        </p:blipFill>
        <p:spPr>
          <a:xfrm>
            <a:off x="6326565" y="3180754"/>
            <a:ext cx="1009650" cy="842010"/>
          </a:xfrm>
          <a:prstGeom prst="rect">
            <a:avLst/>
          </a:prstGeom>
        </p:spPr>
      </p:pic>
      <p:sp>
        <p:nvSpPr>
          <p:cNvPr id="52" name="Text 23">
            <a:extLst>
              <a:ext uri="{FF2B5EF4-FFF2-40B4-BE49-F238E27FC236}">
                <a16:creationId xmlns:a16="http://schemas.microsoft.com/office/drawing/2014/main" id="{EEAFDA32-9899-A2E2-F1A7-F86DE6462254}"/>
              </a:ext>
            </a:extLst>
          </p:cNvPr>
          <p:cNvSpPr/>
          <p:nvPr/>
        </p:nvSpPr>
        <p:spPr>
          <a:xfrm>
            <a:off x="6404408" y="3990265"/>
            <a:ext cx="857251" cy="145361"/>
          </a:xfrm>
          <a:prstGeom prst="rect">
            <a:avLst/>
          </a:prstGeom>
          <a:noFill/>
          <a:ln/>
        </p:spPr>
        <p:txBody>
          <a:bodyPr wrap="square" lIns="0" tIns="0" rIns="0" bIns="0" rtlCol="0" anchor="t">
            <a:spAutoFit/>
          </a:bodyPr>
          <a:lstStyle/>
          <a:p>
            <a:pPr marL="0" indent="0" algn="ctr">
              <a:lnSpc>
                <a:spcPts val="1200"/>
              </a:lnSpc>
              <a:buNone/>
            </a:pPr>
            <a:r>
              <a:rPr lang="en-US" sz="885" b="1" dirty="0">
                <a:solidFill>
                  <a:srgbClr val="333333"/>
                </a:solidFill>
              </a:rPr>
              <a:t>RFID</a:t>
            </a:r>
            <a:endParaRPr lang="en-US" sz="885"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3" name="Image 0" descr="preencoded.png"/>
          <p:cNvPicPr>
            <a:picLocks noChangeAspect="1"/>
          </p:cNvPicPr>
          <p:nvPr/>
        </p:nvPicPr>
        <p:blipFill>
          <a:blip r:embed="rId3"/>
          <a:stretch>
            <a:fillRect/>
          </a:stretch>
        </p:blipFill>
        <p:spPr>
          <a:xfrm>
            <a:off x="0" y="0"/>
            <a:ext cx="9144000" cy="5143500"/>
          </a:xfrm>
          <a:prstGeom prst="rect">
            <a:avLst/>
          </a:prstGeom>
        </p:spPr>
      </p:pic>
      <p:sp>
        <p:nvSpPr>
          <p:cNvPr id="4" name="Shape 0"/>
          <p:cNvSpPr/>
          <p:nvPr/>
        </p:nvSpPr>
        <p:spPr>
          <a:xfrm>
            <a:off x="428625" y="285750"/>
            <a:ext cx="8286750" cy="466130"/>
          </a:xfrm>
          <a:prstGeom prst="rect">
            <a:avLst/>
          </a:prstGeom>
          <a:solidFill>
            <a:srgbClr val="000000">
              <a:alpha val="0"/>
            </a:srgbClr>
          </a:solidFill>
          <a:ln/>
        </p:spPr>
        <p:txBody>
          <a:bodyPr/>
          <a:lstStyle/>
          <a:p>
            <a:endParaRPr lang="ko-KR" altLang="en-US"/>
          </a:p>
        </p:txBody>
      </p:sp>
      <p:sp>
        <p:nvSpPr>
          <p:cNvPr id="5" name="Shape 1"/>
          <p:cNvSpPr/>
          <p:nvPr/>
        </p:nvSpPr>
        <p:spPr>
          <a:xfrm>
            <a:off x="428625" y="285750"/>
            <a:ext cx="71438" cy="466130"/>
          </a:xfrm>
          <a:prstGeom prst="rect">
            <a:avLst/>
          </a:prstGeom>
          <a:solidFill>
            <a:srgbClr val="0052CC"/>
          </a:solidFill>
          <a:ln/>
        </p:spPr>
        <p:txBody>
          <a:bodyPr/>
          <a:lstStyle/>
          <a:p>
            <a:endParaRPr lang="ko-KR" altLang="en-US"/>
          </a:p>
        </p:txBody>
      </p:sp>
      <p:sp>
        <p:nvSpPr>
          <p:cNvPr id="6" name="Text 2"/>
          <p:cNvSpPr/>
          <p:nvPr/>
        </p:nvSpPr>
        <p:spPr>
          <a:xfrm>
            <a:off x="571500" y="285750"/>
            <a:ext cx="1320233" cy="387222"/>
          </a:xfrm>
          <a:prstGeom prst="rect">
            <a:avLst/>
          </a:prstGeom>
          <a:noFill/>
          <a:ln/>
        </p:spPr>
        <p:txBody>
          <a:bodyPr wrap="none" lIns="0" tIns="0" rIns="0" bIns="0" rtlCol="0" anchor="t">
            <a:spAutoFit/>
          </a:bodyPr>
          <a:lstStyle/>
          <a:p>
            <a:pPr>
              <a:lnSpc>
                <a:spcPts val="3200"/>
              </a:lnSpc>
            </a:pPr>
            <a:r>
              <a:rPr lang="ko-KR" altLang="en-US" sz="2436" b="1" kern="0" spc="-1" dirty="0">
                <a:solidFill>
                  <a:srgbClr val="1A1A1A"/>
                </a:solidFill>
              </a:rPr>
              <a:t>주요 기능</a:t>
            </a:r>
            <a:endParaRPr lang="en-US" altLang="ko-KR" sz="2436" dirty="0"/>
          </a:p>
        </p:txBody>
      </p:sp>
      <p:sp>
        <p:nvSpPr>
          <p:cNvPr id="22" name="Shape 15"/>
          <p:cNvSpPr/>
          <p:nvPr/>
        </p:nvSpPr>
        <p:spPr>
          <a:xfrm>
            <a:off x="428625" y="3075160"/>
            <a:ext cx="4036219" cy="1838623"/>
          </a:xfrm>
          <a:prstGeom prst="rect">
            <a:avLst/>
          </a:prstGeom>
          <a:solidFill>
            <a:srgbClr val="F8F9FA"/>
          </a:solidFill>
          <a:ln w="9144">
            <a:solidFill>
              <a:srgbClr val="E0E0E0"/>
            </a:solidFill>
            <a:prstDash val="solid"/>
          </a:ln>
        </p:spPr>
        <p:txBody>
          <a:bodyPr/>
          <a:lstStyle/>
          <a:p>
            <a:endParaRPr lang="ko-KR" altLang="en-US"/>
          </a:p>
        </p:txBody>
      </p:sp>
      <p:pic>
        <p:nvPicPr>
          <p:cNvPr id="23" name="Image 4" descr="preencoded.png"/>
          <p:cNvPicPr>
            <a:picLocks noChangeAspect="1"/>
          </p:cNvPicPr>
          <p:nvPr/>
        </p:nvPicPr>
        <p:blipFill>
          <a:blip r:embed="rId4"/>
          <a:stretch>
            <a:fillRect/>
          </a:stretch>
        </p:blipFill>
        <p:spPr>
          <a:xfrm>
            <a:off x="607219" y="3256433"/>
            <a:ext cx="257175" cy="228600"/>
          </a:xfrm>
          <a:prstGeom prst="rect">
            <a:avLst/>
          </a:prstGeom>
        </p:spPr>
      </p:pic>
      <p:sp>
        <p:nvSpPr>
          <p:cNvPr id="24" name="Text 16"/>
          <p:cNvSpPr/>
          <p:nvPr/>
        </p:nvSpPr>
        <p:spPr>
          <a:xfrm>
            <a:off x="971550" y="3253754"/>
            <a:ext cx="476092" cy="194284"/>
          </a:xfrm>
          <a:prstGeom prst="rect">
            <a:avLst/>
          </a:prstGeom>
          <a:noFill/>
          <a:ln/>
        </p:spPr>
        <p:txBody>
          <a:bodyPr wrap="none" lIns="0" tIns="0" rIns="0" bIns="0" rtlCol="0" anchor="t">
            <a:spAutoFit/>
          </a:bodyPr>
          <a:lstStyle/>
          <a:p>
            <a:pPr marL="0" indent="0" algn="l">
              <a:lnSpc>
                <a:spcPts val="1600"/>
              </a:lnSpc>
              <a:buNone/>
            </a:pPr>
            <a:r>
              <a:rPr lang="en-US" sz="1193" b="1" dirty="0">
                <a:solidFill>
                  <a:srgbClr val="1A1A1A"/>
                </a:solidFill>
              </a:rPr>
              <a:t>I2C LCD</a:t>
            </a:r>
            <a:endParaRPr lang="en-US" sz="1193" dirty="0"/>
          </a:p>
        </p:txBody>
      </p:sp>
      <p:sp>
        <p:nvSpPr>
          <p:cNvPr id="25" name="Text 17"/>
          <p:cNvSpPr/>
          <p:nvPr/>
        </p:nvSpPr>
        <p:spPr>
          <a:xfrm>
            <a:off x="607217" y="4362683"/>
            <a:ext cx="3679031" cy="189309"/>
          </a:xfrm>
          <a:prstGeom prst="rect">
            <a:avLst/>
          </a:prstGeom>
          <a:noFill/>
          <a:ln/>
        </p:spPr>
        <p:txBody>
          <a:bodyPr wrap="none" lIns="0" tIns="0" rIns="0" bIns="0" rtlCol="0" anchor="t">
            <a:spAutoFit/>
          </a:bodyPr>
          <a:lstStyle/>
          <a:p>
            <a:pPr marL="0" indent="0" algn="l">
              <a:lnSpc>
                <a:spcPts val="1200"/>
              </a:lnSpc>
              <a:buNone/>
            </a:pPr>
            <a:r>
              <a:rPr lang="en-US" sz="885" b="1" dirty="0">
                <a:solidFill>
                  <a:srgbClr val="0052CC"/>
                </a:solidFill>
              </a:rPr>
              <a:t>사용자 정보 시각화 인터페이스</a:t>
            </a:r>
            <a:endParaRPr lang="en-US" sz="885" dirty="0"/>
          </a:p>
        </p:txBody>
      </p:sp>
      <p:sp>
        <p:nvSpPr>
          <p:cNvPr id="26" name="Text 18"/>
          <p:cNvSpPr/>
          <p:nvPr/>
        </p:nvSpPr>
        <p:spPr>
          <a:xfrm>
            <a:off x="607217" y="4532427"/>
            <a:ext cx="3679031" cy="184602"/>
          </a:xfrm>
          <a:prstGeom prst="rect">
            <a:avLst/>
          </a:prstGeom>
          <a:noFill/>
          <a:ln/>
        </p:spPr>
        <p:txBody>
          <a:bodyPr wrap="square" lIns="0" tIns="0" rIns="0" bIns="0" rtlCol="0" anchor="t">
            <a:spAutoFit/>
          </a:bodyPr>
          <a:lstStyle/>
          <a:p>
            <a:pPr marL="0" indent="0" algn="l">
              <a:lnSpc>
                <a:spcPts val="1600"/>
              </a:lnSpc>
              <a:buNone/>
            </a:pPr>
            <a:r>
              <a:rPr lang="en-US" sz="942" dirty="0">
                <a:solidFill>
                  <a:srgbClr val="444444"/>
                </a:solidFill>
              </a:rPr>
              <a:t>출차 시 사용자에게 필요한 정보를 </a:t>
            </a:r>
            <a:r>
              <a:rPr lang="en-US" sz="942" dirty="0" err="1">
                <a:solidFill>
                  <a:srgbClr val="444444"/>
                </a:solidFill>
              </a:rPr>
              <a:t>즉각적으로</a:t>
            </a:r>
            <a:r>
              <a:rPr lang="en-US" sz="942" dirty="0">
                <a:solidFill>
                  <a:srgbClr val="444444"/>
                </a:solidFill>
              </a:rPr>
              <a:t> </a:t>
            </a:r>
            <a:r>
              <a:rPr lang="en-US" sz="942" dirty="0" err="1">
                <a:solidFill>
                  <a:srgbClr val="444444"/>
                </a:solidFill>
              </a:rPr>
              <a:t>제공</a:t>
            </a:r>
            <a:r>
              <a:rPr lang="en-US" sz="942" dirty="0">
                <a:solidFill>
                  <a:srgbClr val="444444"/>
                </a:solidFill>
              </a:rPr>
              <a:t>.</a:t>
            </a:r>
            <a:endParaRPr lang="en-US" sz="942" dirty="0"/>
          </a:p>
        </p:txBody>
      </p:sp>
      <p:pic>
        <p:nvPicPr>
          <p:cNvPr id="29" name="Image 16">
            <a:extLst>
              <a:ext uri="{FF2B5EF4-FFF2-40B4-BE49-F238E27FC236}">
                <a16:creationId xmlns:a16="http://schemas.microsoft.com/office/drawing/2014/main" id="{776EEB13-48BC-8DB2-717E-868FE1DD4D9F}"/>
              </a:ext>
            </a:extLst>
          </p:cNvPr>
          <p:cNvPicPr>
            <a:picLocks noChangeAspect="1"/>
          </p:cNvPicPr>
          <p:nvPr/>
        </p:nvPicPr>
        <p:blipFill>
          <a:blip r:embed="rId5"/>
          <a:srcRect l="20035" r="19965" b="10893"/>
          <a:stretch>
            <a:fillRect/>
          </a:stretch>
        </p:blipFill>
        <p:spPr>
          <a:xfrm>
            <a:off x="1762831" y="3208755"/>
            <a:ext cx="2880606" cy="1069056"/>
          </a:xfrm>
          <a:prstGeom prst="rect">
            <a:avLst/>
          </a:prstGeom>
        </p:spPr>
      </p:pic>
      <p:sp>
        <p:nvSpPr>
          <p:cNvPr id="30" name="Shape 7"/>
          <p:cNvSpPr/>
          <p:nvPr/>
        </p:nvSpPr>
        <p:spPr>
          <a:xfrm>
            <a:off x="428625" y="1037630"/>
            <a:ext cx="4036219" cy="1838623"/>
          </a:xfrm>
          <a:prstGeom prst="rect">
            <a:avLst/>
          </a:prstGeom>
          <a:solidFill>
            <a:srgbClr val="F8F9FA"/>
          </a:solidFill>
          <a:ln w="9144">
            <a:solidFill>
              <a:srgbClr val="E0E0E0"/>
            </a:solidFill>
            <a:prstDash val="solid"/>
          </a:ln>
        </p:spPr>
        <p:txBody>
          <a:bodyPr/>
          <a:lstStyle/>
          <a:p>
            <a:endParaRPr lang="ko-KR" altLang="en-US"/>
          </a:p>
        </p:txBody>
      </p:sp>
      <p:pic>
        <p:nvPicPr>
          <p:cNvPr id="31" name="Image 2" descr="preencoded.png"/>
          <p:cNvPicPr>
            <a:picLocks noChangeAspect="1"/>
          </p:cNvPicPr>
          <p:nvPr/>
        </p:nvPicPr>
        <p:blipFill>
          <a:blip r:embed="rId6"/>
          <a:stretch>
            <a:fillRect/>
          </a:stretch>
        </p:blipFill>
        <p:spPr>
          <a:xfrm>
            <a:off x="607219" y="1226940"/>
            <a:ext cx="257175" cy="228600"/>
          </a:xfrm>
          <a:prstGeom prst="rect">
            <a:avLst/>
          </a:prstGeom>
        </p:spPr>
      </p:pic>
      <p:sp>
        <p:nvSpPr>
          <p:cNvPr id="32" name="Text 8"/>
          <p:cNvSpPr/>
          <p:nvPr/>
        </p:nvSpPr>
        <p:spPr>
          <a:xfrm>
            <a:off x="971550" y="1216224"/>
            <a:ext cx="1713998" cy="192810"/>
          </a:xfrm>
          <a:prstGeom prst="rect">
            <a:avLst/>
          </a:prstGeom>
          <a:noFill/>
          <a:ln/>
        </p:spPr>
        <p:txBody>
          <a:bodyPr wrap="square" lIns="0" tIns="0" rIns="0" bIns="0" rtlCol="0" anchor="t">
            <a:spAutoFit/>
          </a:bodyPr>
          <a:lstStyle/>
          <a:p>
            <a:pPr marL="0" indent="0" algn="l">
              <a:lnSpc>
                <a:spcPts val="1600"/>
              </a:lnSpc>
              <a:buNone/>
            </a:pPr>
            <a:r>
              <a:rPr lang="en-US" sz="1193" b="1" dirty="0">
                <a:solidFill>
                  <a:srgbClr val="1A1A1A"/>
                </a:solidFill>
              </a:rPr>
              <a:t>초음파 센서 (HC-SR04)</a:t>
            </a:r>
            <a:endParaRPr lang="en-US" sz="1193" dirty="0"/>
          </a:p>
        </p:txBody>
      </p:sp>
      <p:sp>
        <p:nvSpPr>
          <p:cNvPr id="33" name="Text 9"/>
          <p:cNvSpPr/>
          <p:nvPr/>
        </p:nvSpPr>
        <p:spPr>
          <a:xfrm>
            <a:off x="607218" y="2361292"/>
            <a:ext cx="3679031" cy="144270"/>
          </a:xfrm>
          <a:prstGeom prst="rect">
            <a:avLst/>
          </a:prstGeom>
          <a:noFill/>
          <a:ln/>
        </p:spPr>
        <p:txBody>
          <a:bodyPr wrap="square" lIns="0" tIns="0" rIns="0" bIns="0" rtlCol="0" anchor="t">
            <a:spAutoFit/>
          </a:bodyPr>
          <a:lstStyle/>
          <a:p>
            <a:pPr marL="0" indent="0" algn="l">
              <a:lnSpc>
                <a:spcPts val="1200"/>
              </a:lnSpc>
              <a:buNone/>
            </a:pPr>
            <a:r>
              <a:rPr lang="en-US" sz="885" b="1" dirty="0">
                <a:solidFill>
                  <a:srgbClr val="0052CC"/>
                </a:solidFill>
              </a:rPr>
              <a:t>입구 차량 접근 감지 및 차단기 제어</a:t>
            </a:r>
            <a:endParaRPr lang="en-US" sz="885" dirty="0"/>
          </a:p>
        </p:txBody>
      </p:sp>
      <p:sp>
        <p:nvSpPr>
          <p:cNvPr id="34" name="Text 10"/>
          <p:cNvSpPr/>
          <p:nvPr/>
        </p:nvSpPr>
        <p:spPr>
          <a:xfrm>
            <a:off x="607218" y="2523604"/>
            <a:ext cx="3679031" cy="184602"/>
          </a:xfrm>
          <a:prstGeom prst="rect">
            <a:avLst/>
          </a:prstGeom>
          <a:noFill/>
          <a:ln/>
        </p:spPr>
        <p:txBody>
          <a:bodyPr wrap="square" lIns="0" tIns="0" rIns="0" bIns="0" rtlCol="0" anchor="t">
            <a:spAutoFit/>
          </a:bodyPr>
          <a:lstStyle/>
          <a:p>
            <a:pPr marL="0" indent="0" algn="l">
              <a:lnSpc>
                <a:spcPts val="1600"/>
              </a:lnSpc>
              <a:buNone/>
            </a:pPr>
            <a:r>
              <a:rPr lang="en-US" sz="942" dirty="0">
                <a:solidFill>
                  <a:srgbClr val="444444"/>
                </a:solidFill>
              </a:rPr>
              <a:t>주차장 입구에서 차량과의 거리를 </a:t>
            </a:r>
            <a:r>
              <a:rPr lang="en-US" sz="942" dirty="0" err="1">
                <a:solidFill>
                  <a:srgbClr val="444444"/>
                </a:solidFill>
              </a:rPr>
              <a:t>실시간으로</a:t>
            </a:r>
            <a:r>
              <a:rPr lang="en-US" sz="942" dirty="0">
                <a:solidFill>
                  <a:srgbClr val="444444"/>
                </a:solidFill>
              </a:rPr>
              <a:t> </a:t>
            </a:r>
            <a:r>
              <a:rPr lang="en-US" sz="942" dirty="0" err="1">
                <a:solidFill>
                  <a:srgbClr val="444444"/>
                </a:solidFill>
              </a:rPr>
              <a:t>측정</a:t>
            </a:r>
            <a:r>
              <a:rPr lang="en-US" sz="942" dirty="0">
                <a:solidFill>
                  <a:srgbClr val="444444"/>
                </a:solidFill>
              </a:rPr>
              <a:t>. </a:t>
            </a:r>
            <a:endParaRPr lang="en-US" sz="942" dirty="0"/>
          </a:p>
        </p:txBody>
      </p:sp>
      <p:pic>
        <p:nvPicPr>
          <p:cNvPr id="35" name="Image 15">
            <a:extLst>
              <a:ext uri="{FF2B5EF4-FFF2-40B4-BE49-F238E27FC236}">
                <a16:creationId xmlns:a16="http://schemas.microsoft.com/office/drawing/2014/main" id="{91AEC76F-6E1F-E950-4197-CF559CA5C78E}"/>
              </a:ext>
            </a:extLst>
          </p:cNvPr>
          <p:cNvPicPr>
            <a:picLocks noChangeAspect="1"/>
          </p:cNvPicPr>
          <p:nvPr/>
        </p:nvPicPr>
        <p:blipFill>
          <a:blip r:embed="rId7"/>
          <a:srcRect l="18669" t="-1893" r="16215" b="10500"/>
          <a:stretch>
            <a:fillRect/>
          </a:stretch>
        </p:blipFill>
        <p:spPr>
          <a:xfrm>
            <a:off x="2586242" y="1216224"/>
            <a:ext cx="1882484" cy="1100293"/>
          </a:xfrm>
          <a:prstGeom prst="rect">
            <a:avLst/>
          </a:prstGeom>
        </p:spPr>
      </p:pic>
      <p:pic>
        <p:nvPicPr>
          <p:cNvPr id="9" name="그림 8">
            <a:extLst>
              <a:ext uri="{FF2B5EF4-FFF2-40B4-BE49-F238E27FC236}">
                <a16:creationId xmlns:a16="http://schemas.microsoft.com/office/drawing/2014/main" id="{6DD2FB50-2114-91A4-19E3-4873808173BA}"/>
              </a:ext>
            </a:extLst>
          </p:cNvPr>
          <p:cNvPicPr>
            <a:picLocks noChangeAspect="1"/>
          </p:cNvPicPr>
          <p:nvPr/>
        </p:nvPicPr>
        <p:blipFill>
          <a:blip r:embed="rId8"/>
          <a:stretch>
            <a:fillRect/>
          </a:stretch>
        </p:blipFill>
        <p:spPr>
          <a:xfrm>
            <a:off x="4643436" y="1037630"/>
            <a:ext cx="4285059" cy="3876153"/>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45A344-5AF7-137A-FB9B-40812387F165}"/>
            </a:ext>
          </a:extLst>
        </p:cNvPr>
        <p:cNvGrpSpPr/>
        <p:nvPr/>
      </p:nvGrpSpPr>
      <p:grpSpPr>
        <a:xfrm>
          <a:off x="0" y="0"/>
          <a:ext cx="0" cy="0"/>
          <a:chOff x="0" y="0"/>
          <a:chExt cx="0" cy="0"/>
        </a:xfrm>
      </p:grpSpPr>
      <p:pic>
        <p:nvPicPr>
          <p:cNvPr id="3" name="Image 0" descr="preencoded.png">
            <a:extLst>
              <a:ext uri="{FF2B5EF4-FFF2-40B4-BE49-F238E27FC236}">
                <a16:creationId xmlns:a16="http://schemas.microsoft.com/office/drawing/2014/main" id="{96C71DC5-9BE2-082C-E435-613F8C71FCF5}"/>
              </a:ext>
            </a:extLst>
          </p:cNvPr>
          <p:cNvPicPr>
            <a:picLocks noChangeAspect="1"/>
          </p:cNvPicPr>
          <p:nvPr/>
        </p:nvPicPr>
        <p:blipFill>
          <a:blip r:embed="rId3"/>
          <a:stretch>
            <a:fillRect/>
          </a:stretch>
        </p:blipFill>
        <p:spPr>
          <a:xfrm>
            <a:off x="0" y="0"/>
            <a:ext cx="9144000" cy="5143500"/>
          </a:xfrm>
          <a:prstGeom prst="rect">
            <a:avLst/>
          </a:prstGeom>
        </p:spPr>
      </p:pic>
      <p:sp>
        <p:nvSpPr>
          <p:cNvPr id="4" name="Shape 0">
            <a:extLst>
              <a:ext uri="{FF2B5EF4-FFF2-40B4-BE49-F238E27FC236}">
                <a16:creationId xmlns:a16="http://schemas.microsoft.com/office/drawing/2014/main" id="{E33F7256-EC10-85FC-646E-F136BB303B3A}"/>
              </a:ext>
            </a:extLst>
          </p:cNvPr>
          <p:cNvSpPr/>
          <p:nvPr/>
        </p:nvSpPr>
        <p:spPr>
          <a:xfrm>
            <a:off x="428625" y="285750"/>
            <a:ext cx="8286750" cy="466130"/>
          </a:xfrm>
          <a:prstGeom prst="rect">
            <a:avLst/>
          </a:prstGeom>
          <a:solidFill>
            <a:srgbClr val="000000">
              <a:alpha val="0"/>
            </a:srgbClr>
          </a:solidFill>
          <a:ln/>
        </p:spPr>
        <p:txBody>
          <a:bodyPr/>
          <a:lstStyle/>
          <a:p>
            <a:endParaRPr lang="ko-KR" altLang="en-US"/>
          </a:p>
        </p:txBody>
      </p:sp>
      <p:sp>
        <p:nvSpPr>
          <p:cNvPr id="5" name="Shape 1">
            <a:extLst>
              <a:ext uri="{FF2B5EF4-FFF2-40B4-BE49-F238E27FC236}">
                <a16:creationId xmlns:a16="http://schemas.microsoft.com/office/drawing/2014/main" id="{8180F7C6-39DD-B22B-972F-C87ECE7E14BE}"/>
              </a:ext>
            </a:extLst>
          </p:cNvPr>
          <p:cNvSpPr/>
          <p:nvPr/>
        </p:nvSpPr>
        <p:spPr>
          <a:xfrm>
            <a:off x="428625" y="285750"/>
            <a:ext cx="71438" cy="466130"/>
          </a:xfrm>
          <a:prstGeom prst="rect">
            <a:avLst/>
          </a:prstGeom>
          <a:solidFill>
            <a:srgbClr val="0052CC"/>
          </a:solidFill>
          <a:ln/>
        </p:spPr>
        <p:txBody>
          <a:bodyPr/>
          <a:lstStyle/>
          <a:p>
            <a:endParaRPr lang="ko-KR" altLang="en-US"/>
          </a:p>
        </p:txBody>
      </p:sp>
      <p:sp>
        <p:nvSpPr>
          <p:cNvPr id="6" name="Text 2">
            <a:extLst>
              <a:ext uri="{FF2B5EF4-FFF2-40B4-BE49-F238E27FC236}">
                <a16:creationId xmlns:a16="http://schemas.microsoft.com/office/drawing/2014/main" id="{E42AA95D-8A13-D4E7-0D9C-FDA2A595B74C}"/>
              </a:ext>
            </a:extLst>
          </p:cNvPr>
          <p:cNvSpPr/>
          <p:nvPr/>
        </p:nvSpPr>
        <p:spPr>
          <a:xfrm>
            <a:off x="571500" y="285750"/>
            <a:ext cx="1320233" cy="387222"/>
          </a:xfrm>
          <a:prstGeom prst="rect">
            <a:avLst/>
          </a:prstGeom>
          <a:noFill/>
          <a:ln/>
        </p:spPr>
        <p:txBody>
          <a:bodyPr wrap="none" lIns="0" tIns="0" rIns="0" bIns="0" rtlCol="0" anchor="t">
            <a:spAutoFit/>
          </a:bodyPr>
          <a:lstStyle/>
          <a:p>
            <a:pPr>
              <a:lnSpc>
                <a:spcPts val="3200"/>
              </a:lnSpc>
            </a:pPr>
            <a:r>
              <a:rPr lang="ko-KR" altLang="en-US" sz="2436" b="1" kern="0" spc="-1" dirty="0">
                <a:solidFill>
                  <a:srgbClr val="1A1A1A"/>
                </a:solidFill>
              </a:rPr>
              <a:t>주요 기능</a:t>
            </a:r>
            <a:endParaRPr lang="en-US" altLang="ko-KR" sz="2436" dirty="0"/>
          </a:p>
        </p:txBody>
      </p:sp>
      <p:sp>
        <p:nvSpPr>
          <p:cNvPr id="17" name="Shape 11">
            <a:extLst>
              <a:ext uri="{FF2B5EF4-FFF2-40B4-BE49-F238E27FC236}">
                <a16:creationId xmlns:a16="http://schemas.microsoft.com/office/drawing/2014/main" id="{992CC102-7DD9-F92C-7F18-F59C961C5EDF}"/>
              </a:ext>
            </a:extLst>
          </p:cNvPr>
          <p:cNvSpPr/>
          <p:nvPr/>
        </p:nvSpPr>
        <p:spPr>
          <a:xfrm>
            <a:off x="4679156" y="1038584"/>
            <a:ext cx="4036219" cy="1838623"/>
          </a:xfrm>
          <a:prstGeom prst="rect">
            <a:avLst/>
          </a:prstGeom>
          <a:solidFill>
            <a:srgbClr val="F8F9FA"/>
          </a:solidFill>
          <a:ln w="9144">
            <a:solidFill>
              <a:srgbClr val="E0E0E0"/>
            </a:solidFill>
            <a:prstDash val="solid"/>
          </a:ln>
        </p:spPr>
        <p:txBody>
          <a:bodyPr/>
          <a:lstStyle/>
          <a:p>
            <a:endParaRPr lang="ko-KR" altLang="en-US"/>
          </a:p>
        </p:txBody>
      </p:sp>
      <p:pic>
        <p:nvPicPr>
          <p:cNvPr id="18" name="Image 3" descr="preencoded.png">
            <a:extLst>
              <a:ext uri="{FF2B5EF4-FFF2-40B4-BE49-F238E27FC236}">
                <a16:creationId xmlns:a16="http://schemas.microsoft.com/office/drawing/2014/main" id="{33F27B2F-D1A2-71F3-098F-E9F421D47F80}"/>
              </a:ext>
            </a:extLst>
          </p:cNvPr>
          <p:cNvPicPr>
            <a:picLocks noChangeAspect="1"/>
          </p:cNvPicPr>
          <p:nvPr/>
        </p:nvPicPr>
        <p:blipFill>
          <a:blip r:embed="rId4"/>
          <a:stretch>
            <a:fillRect/>
          </a:stretch>
        </p:blipFill>
        <p:spPr>
          <a:xfrm>
            <a:off x="4857750" y="1219857"/>
            <a:ext cx="257175" cy="228600"/>
          </a:xfrm>
          <a:prstGeom prst="rect">
            <a:avLst/>
          </a:prstGeom>
        </p:spPr>
      </p:pic>
      <p:sp>
        <p:nvSpPr>
          <p:cNvPr id="19" name="Text 12">
            <a:extLst>
              <a:ext uri="{FF2B5EF4-FFF2-40B4-BE49-F238E27FC236}">
                <a16:creationId xmlns:a16="http://schemas.microsoft.com/office/drawing/2014/main" id="{9C83AECE-1BCB-F7BE-857A-99C1AC1C0945}"/>
              </a:ext>
            </a:extLst>
          </p:cNvPr>
          <p:cNvSpPr/>
          <p:nvPr/>
        </p:nvSpPr>
        <p:spPr>
          <a:xfrm>
            <a:off x="5222081" y="1217178"/>
            <a:ext cx="1106221" cy="233958"/>
          </a:xfrm>
          <a:prstGeom prst="rect">
            <a:avLst/>
          </a:prstGeom>
          <a:noFill/>
          <a:ln/>
        </p:spPr>
        <p:txBody>
          <a:bodyPr wrap="none" lIns="0" tIns="0" rIns="0" bIns="0" rtlCol="0" anchor="t">
            <a:spAutoFit/>
          </a:bodyPr>
          <a:lstStyle/>
          <a:p>
            <a:pPr marL="0" indent="0" algn="l">
              <a:lnSpc>
                <a:spcPts val="1600"/>
              </a:lnSpc>
              <a:buNone/>
            </a:pPr>
            <a:r>
              <a:rPr lang="en-US" sz="1193" b="1" dirty="0">
                <a:solidFill>
                  <a:srgbClr val="1A1A1A"/>
                </a:solidFill>
              </a:rPr>
              <a:t>RFID (RC522)</a:t>
            </a:r>
            <a:endParaRPr lang="en-US" sz="1193" dirty="0"/>
          </a:p>
        </p:txBody>
      </p:sp>
      <p:sp>
        <p:nvSpPr>
          <p:cNvPr id="20" name="Text 13">
            <a:extLst>
              <a:ext uri="{FF2B5EF4-FFF2-40B4-BE49-F238E27FC236}">
                <a16:creationId xmlns:a16="http://schemas.microsoft.com/office/drawing/2014/main" id="{9A744338-A5D5-02F4-FA22-0782D4A51965}"/>
              </a:ext>
            </a:extLst>
          </p:cNvPr>
          <p:cNvSpPr/>
          <p:nvPr/>
        </p:nvSpPr>
        <p:spPr>
          <a:xfrm>
            <a:off x="4857750" y="2339009"/>
            <a:ext cx="3679031" cy="189309"/>
          </a:xfrm>
          <a:prstGeom prst="rect">
            <a:avLst/>
          </a:prstGeom>
          <a:noFill/>
          <a:ln/>
        </p:spPr>
        <p:txBody>
          <a:bodyPr wrap="none" lIns="0" tIns="0" rIns="0" bIns="0" rtlCol="0" anchor="t">
            <a:spAutoFit/>
          </a:bodyPr>
          <a:lstStyle/>
          <a:p>
            <a:pPr marL="0" indent="0" algn="l">
              <a:lnSpc>
                <a:spcPts val="1200"/>
              </a:lnSpc>
              <a:buNone/>
            </a:pPr>
            <a:r>
              <a:rPr lang="en-US" sz="885" b="1" dirty="0">
                <a:solidFill>
                  <a:srgbClr val="0052CC"/>
                </a:solidFill>
              </a:rPr>
              <a:t>차량 고유 식별 및 데이터 로깅</a:t>
            </a:r>
            <a:endParaRPr lang="en-US" sz="885" dirty="0"/>
          </a:p>
        </p:txBody>
      </p:sp>
      <p:sp>
        <p:nvSpPr>
          <p:cNvPr id="21" name="Text 14">
            <a:extLst>
              <a:ext uri="{FF2B5EF4-FFF2-40B4-BE49-F238E27FC236}">
                <a16:creationId xmlns:a16="http://schemas.microsoft.com/office/drawing/2014/main" id="{49E803D4-7485-36EC-7090-D4A2A2ECEDC9}"/>
              </a:ext>
            </a:extLst>
          </p:cNvPr>
          <p:cNvSpPr/>
          <p:nvPr/>
        </p:nvSpPr>
        <p:spPr>
          <a:xfrm>
            <a:off x="4857750" y="2489086"/>
            <a:ext cx="3679031" cy="184602"/>
          </a:xfrm>
          <a:prstGeom prst="rect">
            <a:avLst/>
          </a:prstGeom>
          <a:noFill/>
          <a:ln/>
        </p:spPr>
        <p:txBody>
          <a:bodyPr wrap="square" lIns="0" tIns="0" rIns="0" bIns="0" rtlCol="0" anchor="t">
            <a:spAutoFit/>
          </a:bodyPr>
          <a:lstStyle/>
          <a:p>
            <a:pPr marL="0" indent="0" algn="l">
              <a:lnSpc>
                <a:spcPts val="1600"/>
              </a:lnSpc>
              <a:buNone/>
            </a:pPr>
            <a:r>
              <a:rPr lang="en-US" sz="942" dirty="0">
                <a:solidFill>
                  <a:srgbClr val="444444"/>
                </a:solidFill>
              </a:rPr>
              <a:t>차량에 부착된 태그를 통해 개별 </a:t>
            </a:r>
            <a:r>
              <a:rPr lang="en-US" sz="942" dirty="0" err="1">
                <a:solidFill>
                  <a:srgbClr val="444444"/>
                </a:solidFill>
              </a:rPr>
              <a:t>차량을</a:t>
            </a:r>
            <a:r>
              <a:rPr lang="en-US" sz="942" dirty="0">
                <a:solidFill>
                  <a:srgbClr val="444444"/>
                </a:solidFill>
              </a:rPr>
              <a:t> </a:t>
            </a:r>
            <a:r>
              <a:rPr lang="en-US" sz="942" dirty="0" err="1">
                <a:solidFill>
                  <a:srgbClr val="444444"/>
                </a:solidFill>
              </a:rPr>
              <a:t>식별</a:t>
            </a:r>
            <a:r>
              <a:rPr lang="en-US" sz="942" dirty="0">
                <a:solidFill>
                  <a:srgbClr val="444444"/>
                </a:solidFill>
              </a:rPr>
              <a:t>.</a:t>
            </a:r>
            <a:endParaRPr lang="en-US" sz="942" dirty="0"/>
          </a:p>
        </p:txBody>
      </p:sp>
      <p:pic>
        <p:nvPicPr>
          <p:cNvPr id="28" name="그림 27">
            <a:extLst>
              <a:ext uri="{FF2B5EF4-FFF2-40B4-BE49-F238E27FC236}">
                <a16:creationId xmlns:a16="http://schemas.microsoft.com/office/drawing/2014/main" id="{C3396C8C-101C-7B8A-56D6-822EE187F9FE}"/>
              </a:ext>
            </a:extLst>
          </p:cNvPr>
          <p:cNvPicPr>
            <a:picLocks noChangeAspect="1"/>
          </p:cNvPicPr>
          <p:nvPr/>
        </p:nvPicPr>
        <p:blipFill>
          <a:blip r:embed="rId5"/>
          <a:stretch>
            <a:fillRect/>
          </a:stretch>
        </p:blipFill>
        <p:spPr>
          <a:xfrm>
            <a:off x="6898103" y="1187424"/>
            <a:ext cx="1521078" cy="1268522"/>
          </a:xfrm>
          <a:prstGeom prst="rect">
            <a:avLst/>
          </a:prstGeom>
        </p:spPr>
      </p:pic>
      <p:pic>
        <p:nvPicPr>
          <p:cNvPr id="7" name="그림 6">
            <a:extLst>
              <a:ext uri="{FF2B5EF4-FFF2-40B4-BE49-F238E27FC236}">
                <a16:creationId xmlns:a16="http://schemas.microsoft.com/office/drawing/2014/main" id="{76276B61-5B19-CB6A-2D3A-9095EB883927}"/>
              </a:ext>
            </a:extLst>
          </p:cNvPr>
          <p:cNvPicPr>
            <a:picLocks noChangeAspect="1"/>
          </p:cNvPicPr>
          <p:nvPr/>
        </p:nvPicPr>
        <p:blipFill>
          <a:blip r:embed="rId6"/>
          <a:stretch>
            <a:fillRect/>
          </a:stretch>
        </p:blipFill>
        <p:spPr>
          <a:xfrm>
            <a:off x="387436" y="903500"/>
            <a:ext cx="4150511" cy="4088379"/>
          </a:xfrm>
          <a:prstGeom prst="rect">
            <a:avLst/>
          </a:prstGeom>
        </p:spPr>
      </p:pic>
    </p:spTree>
    <p:extLst>
      <p:ext uri="{BB962C8B-B14F-4D97-AF65-F5344CB8AC3E}">
        <p14:creationId xmlns:p14="http://schemas.microsoft.com/office/powerpoint/2010/main" val="23438651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501</TotalTime>
  <Words>2112</Words>
  <Application>Microsoft Office PowerPoint</Application>
  <PresentationFormat>화면 슬라이드 쇼(16:9)</PresentationFormat>
  <Paragraphs>187</Paragraphs>
  <Slides>18</Slides>
  <Notes>18</Notes>
  <HiddenSlides>0</HiddenSlides>
  <MMClips>1</MMClips>
  <ScaleCrop>false</ScaleCrop>
  <HeadingPairs>
    <vt:vector size="6" baseType="variant">
      <vt:variant>
        <vt:lpstr>사용한 글꼴</vt:lpstr>
      </vt:variant>
      <vt:variant>
        <vt:i4>1</vt:i4>
      </vt:variant>
      <vt:variant>
        <vt:lpstr>테마</vt:lpstr>
      </vt:variant>
      <vt:variant>
        <vt:i4>1</vt:i4>
      </vt:variant>
      <vt:variant>
        <vt:lpstr>슬라이드 제목</vt:lpstr>
      </vt:variant>
      <vt:variant>
        <vt:i4>18</vt:i4>
      </vt:variant>
    </vt:vector>
  </HeadingPairs>
  <TitlesOfParts>
    <vt:vector size="20" baseType="lpstr">
      <vt:lpstr>Arial</vt:lpstr>
      <vt:lpstr>Office Theme</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KCCISTC</cp:lastModifiedBy>
  <cp:revision>44</cp:revision>
  <dcterms:created xsi:type="dcterms:W3CDTF">2026-01-12T07:23:35Z</dcterms:created>
  <dcterms:modified xsi:type="dcterms:W3CDTF">2026-01-14T00:32:50Z</dcterms:modified>
</cp:coreProperties>
</file>